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6" r:id="rId4"/>
    <p:sldId id="258" r:id="rId5"/>
    <p:sldId id="264" r:id="rId6"/>
    <p:sldId id="260" r:id="rId7"/>
    <p:sldId id="259" r:id="rId8"/>
    <p:sldId id="262" r:id="rId9"/>
    <p:sldId id="261" r:id="rId10"/>
    <p:sldId id="268" r:id="rId11"/>
    <p:sldId id="269" r:id="rId12"/>
    <p:sldId id="271"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0065" autoAdjust="0"/>
  </p:normalViewPr>
  <p:slideViewPr>
    <p:cSldViewPr snapToGrid="0">
      <p:cViewPr varScale="1">
        <p:scale>
          <a:sx n="50" d="100"/>
          <a:sy n="50" d="100"/>
        </p:scale>
        <p:origin x="-1938" y="-102"/>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63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28925-BE4E-4ABF-81C1-08965838B4F2}" type="datetimeFigureOut">
              <a:rPr lang="en-AU" smtClean="0"/>
              <a:t>11/07/2016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5B6C3-3938-46CF-8E65-631F2D03A9CF}" type="slidenum">
              <a:rPr lang="en-AU" smtClean="0"/>
              <a:t>‹#›</a:t>
            </a:fld>
            <a:endParaRPr lang="en-AU"/>
          </a:p>
        </p:txBody>
      </p:sp>
    </p:spTree>
    <p:extLst>
      <p:ext uri="{BB962C8B-B14F-4D97-AF65-F5344CB8AC3E}">
        <p14:creationId xmlns:p14="http://schemas.microsoft.com/office/powerpoint/2010/main" val="166817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8C5B6C3-3938-46CF-8E65-631F2D03A9CF}" type="slidenum">
              <a:rPr lang="en-AU" smtClean="0"/>
              <a:t>1</a:t>
            </a:fld>
            <a:endParaRPr lang="en-AU"/>
          </a:p>
        </p:txBody>
      </p:sp>
    </p:spTree>
    <p:extLst>
      <p:ext uri="{BB962C8B-B14F-4D97-AF65-F5344CB8AC3E}">
        <p14:creationId xmlns:p14="http://schemas.microsoft.com/office/powerpoint/2010/main" val="205596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C5B6C3-3938-46CF-8E65-631F2D03A9CF}" type="slidenum">
              <a:rPr lang="en-AU" smtClean="0"/>
              <a:t>2</a:t>
            </a:fld>
            <a:endParaRPr lang="en-AU"/>
          </a:p>
        </p:txBody>
      </p:sp>
    </p:spTree>
    <p:extLst>
      <p:ext uri="{BB962C8B-B14F-4D97-AF65-F5344CB8AC3E}">
        <p14:creationId xmlns:p14="http://schemas.microsoft.com/office/powerpoint/2010/main" val="382423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公元</a:t>
            </a:r>
            <a:r>
              <a:rPr lang="en-US" altLang="zh-CN" dirty="0"/>
              <a:t>47</a:t>
            </a:r>
            <a:r>
              <a:rPr lang="zh-CN" altLang="en-US" dirty="0"/>
              <a:t>年左右，也就是保羅信耶穌</a:t>
            </a:r>
            <a:r>
              <a:rPr lang="en-US" altLang="zh-CN" dirty="0"/>
              <a:t>12</a:t>
            </a:r>
            <a:r>
              <a:rPr lang="zh-CN" altLang="en-US" dirty="0"/>
              <a:t>年以後，保羅和巴拿巴被敘利亞安提阿教會差派到塞浦路斯和土耳其宣教。我們剛才讀的經文是保羅在土耳其安提阿猶太會堂講道的核心。聽道的人包括以色列人和外邦人。這些外邦人敬畏神，有興趣從聖經中認識神。在這篇講道中保羅從以色列的歷史和聖經中先知的預言說明一切指著彌賽亞基督的話都應驗在耶穌身上了。耶穌從死裡復活的事實證明耶穌是神所應許以色列祖宗那一位永遠坐在大衛寶座上的王，耶穌是救主，耶穌是神的兒子。聽了保羅</a:t>
            </a:r>
            <a:r>
              <a:rPr lang="zh-TW" altLang="en-US" dirty="0"/>
              <a:t>講道</a:t>
            </a:r>
            <a:r>
              <a:rPr lang="zh-CN" altLang="en-US" dirty="0"/>
              <a:t>以後</a:t>
            </a:r>
            <a:r>
              <a:rPr lang="zh-TW" altLang="en-US" dirty="0"/>
              <a:t>，有許多</a:t>
            </a:r>
            <a:r>
              <a:rPr lang="zh-CN" altLang="en-US" dirty="0"/>
              <a:t>猶太人和</a:t>
            </a:r>
            <a:r>
              <a:rPr lang="zh-TW" altLang="en-US" dirty="0"/>
              <a:t>外邦人信主，但遭猶太人之嫉妒，把他們趕出境外（徒</a:t>
            </a:r>
            <a:r>
              <a:rPr lang="en-US" altLang="zh-TW" dirty="0"/>
              <a:t>13:45,50</a:t>
            </a:r>
            <a:r>
              <a:rPr lang="zh-TW" altLang="en-US" dirty="0"/>
              <a:t>）</a:t>
            </a:r>
            <a:endParaRPr lang="en-AU" dirty="0"/>
          </a:p>
          <a:p>
            <a:endParaRPr lang="en-AU" dirty="0"/>
          </a:p>
        </p:txBody>
      </p:sp>
      <p:sp>
        <p:nvSpPr>
          <p:cNvPr id="4" name="Slide Number Placeholder 3"/>
          <p:cNvSpPr>
            <a:spLocks noGrp="1"/>
          </p:cNvSpPr>
          <p:nvPr>
            <p:ph type="sldNum" sz="quarter" idx="10"/>
          </p:nvPr>
        </p:nvSpPr>
        <p:spPr/>
        <p:txBody>
          <a:bodyPr/>
          <a:lstStyle/>
          <a:p>
            <a:fld id="{D8C5B6C3-3938-46CF-8E65-631F2D03A9CF}" type="slidenum">
              <a:rPr lang="en-AU" smtClean="0"/>
              <a:t>3</a:t>
            </a:fld>
            <a:endParaRPr lang="en-AU"/>
          </a:p>
        </p:txBody>
      </p:sp>
    </p:spTree>
    <p:extLst>
      <p:ext uri="{BB962C8B-B14F-4D97-AF65-F5344CB8AC3E}">
        <p14:creationId xmlns:p14="http://schemas.microsoft.com/office/powerpoint/2010/main" val="342269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8C5B6C3-3938-46CF-8E65-631F2D03A9CF}" type="slidenum">
              <a:rPr lang="en-AU" smtClean="0"/>
              <a:t>4</a:t>
            </a:fld>
            <a:endParaRPr lang="en-AU"/>
          </a:p>
        </p:txBody>
      </p:sp>
    </p:spTree>
    <p:extLst>
      <p:ext uri="{BB962C8B-B14F-4D97-AF65-F5344CB8AC3E}">
        <p14:creationId xmlns:p14="http://schemas.microsoft.com/office/powerpoint/2010/main" val="141489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dirty="0"/>
              <a:t>每一位聖徒都有一個過去</a:t>
            </a:r>
            <a:r>
              <a:rPr lang="en-AU" altLang="zh-CN" sz="1200" b="1" dirty="0"/>
              <a:t>,</a:t>
            </a:r>
          </a:p>
          <a:p>
            <a:r>
              <a:rPr lang="en-AU" altLang="zh-CN" sz="1200" b="1" dirty="0"/>
              <a:t>			</a:t>
            </a:r>
            <a:r>
              <a:rPr lang="zh-CN" altLang="en-US" sz="1200" b="1" dirty="0"/>
              <a:t>每一位罪人都有一個未來</a:t>
            </a:r>
            <a:r>
              <a:rPr lang="en-AU" altLang="zh-CN" sz="1200" b="1" dirty="0"/>
              <a:t>,</a:t>
            </a:r>
          </a:p>
          <a:p>
            <a:r>
              <a:rPr lang="zh-CN" altLang="en-US" sz="1200" b="1" dirty="0"/>
              <a:t>你現在活出基督可以改變過去</a:t>
            </a:r>
            <a:r>
              <a:rPr lang="en-AU" altLang="zh-CN" sz="1200" b="1" dirty="0"/>
              <a:t>,</a:t>
            </a:r>
            <a:r>
              <a:rPr lang="zh-CN" altLang="en-US" sz="1200" b="1" dirty="0"/>
              <a:t>成就未來</a:t>
            </a:r>
            <a:r>
              <a:rPr lang="en-AU" altLang="zh-CN" sz="1200" b="1" dirty="0"/>
              <a:t>!   </a:t>
            </a:r>
          </a:p>
          <a:p>
            <a:endParaRPr lang="en-AU" dirty="0"/>
          </a:p>
        </p:txBody>
      </p:sp>
      <p:sp>
        <p:nvSpPr>
          <p:cNvPr id="4" name="Slide Number Placeholder 3"/>
          <p:cNvSpPr>
            <a:spLocks noGrp="1"/>
          </p:cNvSpPr>
          <p:nvPr>
            <p:ph type="sldNum" sz="quarter" idx="10"/>
          </p:nvPr>
        </p:nvSpPr>
        <p:spPr/>
        <p:txBody>
          <a:bodyPr/>
          <a:lstStyle/>
          <a:p>
            <a:fld id="{D8C5B6C3-3938-46CF-8E65-631F2D03A9CF}" type="slidenum">
              <a:rPr lang="en-AU" smtClean="0"/>
              <a:t>8</a:t>
            </a:fld>
            <a:endParaRPr lang="en-AU"/>
          </a:p>
        </p:txBody>
      </p:sp>
    </p:spTree>
    <p:extLst>
      <p:ext uri="{BB962C8B-B14F-4D97-AF65-F5344CB8AC3E}">
        <p14:creationId xmlns:p14="http://schemas.microsoft.com/office/powerpoint/2010/main" val="68630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緬甸是一個到處是偶像寺廟的國家。廟宇和偶像用黃金裝飾，人民過著貧富懸殊的日子。窮人搭不起巴士，只能搭簡陋的運貨車改裝來載人的車子。我和香港的宣教教團隊去山區的教會傳福音，也去神學院教聖經。我去緬甸三次。這些神學生很能吃苦耐勞，很多畢業以後到偏遠山區教會服事。短宣隊看到神學院開了二十多年破舊的車子，還開遙遠的山路去傳福音，相當危險，短宣隊回來為他們向所屬教會募款，感謝主，已經贈送他們一部新的福音車！</a:t>
            </a:r>
            <a:endParaRPr lang="en-AU" dirty="0"/>
          </a:p>
        </p:txBody>
      </p:sp>
      <p:sp>
        <p:nvSpPr>
          <p:cNvPr id="4" name="Slide Number Placeholder 3"/>
          <p:cNvSpPr>
            <a:spLocks noGrp="1"/>
          </p:cNvSpPr>
          <p:nvPr>
            <p:ph type="sldNum" sz="quarter" idx="10"/>
          </p:nvPr>
        </p:nvSpPr>
        <p:spPr/>
        <p:txBody>
          <a:bodyPr/>
          <a:lstStyle/>
          <a:p>
            <a:fld id="{40BC465A-2763-42F4-A751-66E4FC16E996}" type="slidenum">
              <a:rPr lang="en-AU" smtClean="0"/>
              <a:pPr/>
              <a:t>10</a:t>
            </a:fld>
            <a:endParaRPr lang="en-AU"/>
          </a:p>
        </p:txBody>
      </p:sp>
    </p:spTree>
    <p:extLst>
      <p:ext uri="{BB962C8B-B14F-4D97-AF65-F5344CB8AC3E}">
        <p14:creationId xmlns:p14="http://schemas.microsoft.com/office/powerpoint/2010/main" val="191730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CCCB</a:t>
            </a:r>
            <a:r>
              <a:rPr lang="zh-CN" altLang="en-US" dirty="0"/>
              <a:t>懷恩堂的短宣隊向台灣晨曦會福音戒毒村傳福音。晨曦會不靠藥物，不憑己力，只靠耶穌戒毒。戒毒的成效很好，因此政府委託他們幫助監獄假釋犯戒毒。</a:t>
            </a:r>
            <a:endParaRPr lang="en-AU" altLang="zh-CN" dirty="0"/>
          </a:p>
          <a:p>
            <a:r>
              <a:rPr lang="zh-CN" altLang="en-US" dirty="0"/>
              <a:t>我</a:t>
            </a:r>
            <a:r>
              <a:rPr lang="en-US" altLang="zh-CN" dirty="0"/>
              <a:t>7</a:t>
            </a:r>
            <a:r>
              <a:rPr lang="zh-CN" altLang="en-US" dirty="0"/>
              <a:t>月底和</a:t>
            </a:r>
            <a:r>
              <a:rPr lang="en-US" altLang="zh-CN" dirty="0"/>
              <a:t>11</a:t>
            </a:r>
            <a:r>
              <a:rPr lang="zh-CN" altLang="en-US" dirty="0"/>
              <a:t>月中還要去晨曦，二月初我和師母和蔡敏詩華兆陽也要租一個短宣隊去晨曦。左上圖是去年聖誕短宣隊到大寮監獄戒毒村傳福音，右上圖是台東青少年戒毒村。下圖是前年去屏東戒毒村，兩年多以來在各地戒毒村收割一百多位主的莊稼。</a:t>
            </a:r>
            <a:endParaRPr lang="en-AU" dirty="0"/>
          </a:p>
        </p:txBody>
      </p:sp>
      <p:sp>
        <p:nvSpPr>
          <p:cNvPr id="4" name="Slide Number Placeholder 3"/>
          <p:cNvSpPr>
            <a:spLocks noGrp="1"/>
          </p:cNvSpPr>
          <p:nvPr>
            <p:ph type="sldNum" sz="quarter" idx="10"/>
          </p:nvPr>
        </p:nvSpPr>
        <p:spPr/>
        <p:txBody>
          <a:bodyPr/>
          <a:lstStyle/>
          <a:p>
            <a:fld id="{40BC465A-2763-42F4-A751-66E4FC16E996}" type="slidenum">
              <a:rPr lang="en-AU" smtClean="0"/>
              <a:pPr/>
              <a:t>11</a:t>
            </a:fld>
            <a:endParaRPr lang="en-AU"/>
          </a:p>
        </p:txBody>
      </p:sp>
    </p:spTree>
    <p:extLst>
      <p:ext uri="{BB962C8B-B14F-4D97-AF65-F5344CB8AC3E}">
        <p14:creationId xmlns:p14="http://schemas.microsoft.com/office/powerpoint/2010/main" val="280311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我在</a:t>
            </a:r>
            <a:r>
              <a:rPr lang="en-US" altLang="zh-CN" dirty="0"/>
              <a:t>2006</a:t>
            </a:r>
            <a:r>
              <a:rPr lang="zh-CN" altLang="en-US" dirty="0"/>
              <a:t>年</a:t>
            </a:r>
            <a:r>
              <a:rPr lang="en-US" altLang="zh-CN" dirty="0"/>
              <a:t>6</a:t>
            </a:r>
            <a:r>
              <a:rPr lang="zh-CN" altLang="en-US" dirty="0"/>
              <a:t>月參加澳洲中國信徒佈道會的短宣隊探訪</a:t>
            </a:r>
            <a:r>
              <a:rPr lang="en-US" altLang="zh-CN" dirty="0"/>
              <a:t>Toowoomba Wesleyan Methodist Church</a:t>
            </a:r>
            <a:r>
              <a:rPr lang="zh-CN" altLang="en-US" dirty="0"/>
              <a:t>的華人學生團契。左圖是短宣隊，隊員年齡從</a:t>
            </a:r>
            <a:r>
              <a:rPr lang="en-US" altLang="zh-CN" dirty="0"/>
              <a:t>20</a:t>
            </a:r>
            <a:r>
              <a:rPr lang="zh-CN" altLang="en-US" dirty="0"/>
              <a:t>歲到</a:t>
            </a:r>
            <a:r>
              <a:rPr lang="en-US" altLang="zh-CN" dirty="0"/>
              <a:t>80</a:t>
            </a:r>
            <a:r>
              <a:rPr lang="zh-CN" altLang="en-US" dirty="0"/>
              <a:t>歲，隊員清大退休的張教授那年</a:t>
            </a:r>
            <a:r>
              <a:rPr lang="en-US" altLang="zh-CN" dirty="0"/>
              <a:t>80</a:t>
            </a:r>
            <a:r>
              <a:rPr lang="zh-CN" altLang="en-US" dirty="0"/>
              <a:t>，我那年</a:t>
            </a:r>
            <a:r>
              <a:rPr lang="en-US" altLang="zh-CN" dirty="0"/>
              <a:t>55</a:t>
            </a:r>
            <a:r>
              <a:rPr lang="zh-CN" altLang="en-US" dirty="0"/>
              <a:t>歲，還算不老。最年輕的是右邊那位大學生。然後每個月一次從墨爾本到</a:t>
            </a:r>
            <a:r>
              <a:rPr lang="en-US" altLang="zh-CN" dirty="0"/>
              <a:t>Toowoomba </a:t>
            </a:r>
            <a:r>
              <a:rPr lang="zh-CN" altLang="en-US" dirty="0"/>
              <a:t>學生團契傳福音。</a:t>
            </a:r>
            <a:endParaRPr lang="en-AU"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那時很多墨爾本教會的弟兄姐到</a:t>
            </a:r>
            <a:r>
              <a:rPr lang="en-US" altLang="zh-CN" dirty="0"/>
              <a:t>Toowoomba</a:t>
            </a:r>
            <a:r>
              <a:rPr lang="zh-CN" altLang="en-US" dirty="0"/>
              <a:t>作見證傳福音，包括今天在我們中間的劉星弟兄和曹曉茹姐妹。</a:t>
            </a:r>
            <a:r>
              <a:rPr lang="en-US" altLang="zh-CN" dirty="0"/>
              <a:t>2007</a:t>
            </a:r>
            <a:r>
              <a:rPr lang="zh-CN" altLang="en-US" dirty="0"/>
              <a:t>年</a:t>
            </a:r>
            <a:r>
              <a:rPr lang="en-US" altLang="zh-CN" dirty="0"/>
              <a:t>9</a:t>
            </a:r>
            <a:r>
              <a:rPr lang="zh-CN" altLang="en-US" dirty="0"/>
              <a:t>月底我來懷恩堂擔任牧師，每個月和懷恩堂的弟兄姐妹繼續去，尤其是中秋節和春節都會隔年一次舉行福音晚會，弟兄姐妹煮菜供應晚餐，然後舉行福音晚會。</a:t>
            </a:r>
            <a:r>
              <a:rPr lang="en-US" altLang="zh-CN" dirty="0"/>
              <a:t>CCCB</a:t>
            </a:r>
            <a:r>
              <a:rPr lang="zh-CN" altLang="en-US" dirty="0"/>
              <a:t>南堂和另外兩個教會都有參加。</a:t>
            </a:r>
            <a:endParaRPr lang="en-AU"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右下圖是昨天</a:t>
            </a:r>
            <a:r>
              <a:rPr lang="en-US" altLang="zh-CN" dirty="0"/>
              <a:t>Toowoomba</a:t>
            </a:r>
            <a:r>
              <a:rPr lang="zh-CN" altLang="en-US" dirty="0"/>
              <a:t>第一家華人教會</a:t>
            </a:r>
            <a:r>
              <a:rPr lang="en-US" altLang="zh-CN" dirty="0"/>
              <a:t>Toowoomba Chinese Wesleyan Methodist Church</a:t>
            </a:r>
            <a:r>
              <a:rPr lang="zh-CN" altLang="en-US" dirty="0"/>
              <a:t>正式成立及牧者就任禮，我應邀證道，感謝神的憐憫和大能！</a:t>
            </a:r>
            <a:endParaRPr lang="en-AU" dirty="0"/>
          </a:p>
        </p:txBody>
      </p:sp>
      <p:sp>
        <p:nvSpPr>
          <p:cNvPr id="4" name="Slide Number Placeholder 3"/>
          <p:cNvSpPr>
            <a:spLocks noGrp="1"/>
          </p:cNvSpPr>
          <p:nvPr>
            <p:ph type="sldNum" sz="quarter" idx="10"/>
          </p:nvPr>
        </p:nvSpPr>
        <p:spPr/>
        <p:txBody>
          <a:bodyPr/>
          <a:lstStyle/>
          <a:p>
            <a:fld id="{40BC465A-2763-42F4-A751-66E4FC16E996}" type="slidenum">
              <a:rPr lang="en-AU" smtClean="0"/>
              <a:pPr/>
              <a:t>12</a:t>
            </a:fld>
            <a:endParaRPr lang="en-AU"/>
          </a:p>
        </p:txBody>
      </p:sp>
    </p:spTree>
    <p:extLst>
      <p:ext uri="{BB962C8B-B14F-4D97-AF65-F5344CB8AC3E}">
        <p14:creationId xmlns:p14="http://schemas.microsoft.com/office/powerpoint/2010/main" val="49840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F5318-BB83-4947-88F2-866F10F2E034}" type="datetimeFigureOut">
              <a:rPr lang="en-AU" smtClean="0"/>
              <a:t>11/07/2016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61908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F5318-BB83-4947-88F2-866F10F2E034}" type="datetimeFigureOut">
              <a:rPr lang="en-AU" smtClean="0"/>
              <a:t>11/07/2016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207912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F5318-BB83-4947-88F2-866F10F2E034}" type="datetimeFigureOut">
              <a:rPr lang="en-AU" smtClean="0"/>
              <a:t>11/07/2016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425187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F5318-BB83-4947-88F2-866F10F2E034}" type="datetimeFigureOut">
              <a:rPr lang="en-AU" smtClean="0"/>
              <a:t>11/07/2016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351162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2F5318-BB83-4947-88F2-866F10F2E034}" type="datetimeFigureOut">
              <a:rPr lang="en-AU" smtClean="0"/>
              <a:t>11/07/2016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182962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2F5318-BB83-4947-88F2-866F10F2E034}" type="datetimeFigureOut">
              <a:rPr lang="en-AU" smtClean="0"/>
              <a:t>11/07/2016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19964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F5318-BB83-4947-88F2-866F10F2E034}" type="datetimeFigureOut">
              <a:rPr lang="en-AU" smtClean="0"/>
              <a:t>11/07/2016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34894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2F5318-BB83-4947-88F2-866F10F2E034}" type="datetimeFigureOut">
              <a:rPr lang="en-AU" smtClean="0"/>
              <a:t>11/07/2016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14616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F5318-BB83-4947-88F2-866F10F2E034}" type="datetimeFigureOut">
              <a:rPr lang="en-AU" smtClean="0"/>
              <a:t>11/07/2016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75461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2F5318-BB83-4947-88F2-866F10F2E034}" type="datetimeFigureOut">
              <a:rPr lang="en-AU" smtClean="0"/>
              <a:t>11/07/2016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24140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2F5318-BB83-4947-88F2-866F10F2E034}" type="datetimeFigureOut">
              <a:rPr lang="en-AU" smtClean="0"/>
              <a:t>11/07/2016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6699A2-D43D-429C-8356-3C7017BA33D1}" type="slidenum">
              <a:rPr lang="en-AU" smtClean="0"/>
              <a:t>‹#›</a:t>
            </a:fld>
            <a:endParaRPr lang="en-AU"/>
          </a:p>
        </p:txBody>
      </p:sp>
    </p:spTree>
    <p:extLst>
      <p:ext uri="{BB962C8B-B14F-4D97-AF65-F5344CB8AC3E}">
        <p14:creationId xmlns:p14="http://schemas.microsoft.com/office/powerpoint/2010/main" val="174063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F5318-BB83-4947-88F2-866F10F2E034}" type="datetimeFigureOut">
              <a:rPr lang="en-AU" smtClean="0"/>
              <a:t>11/07/2016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699A2-D43D-429C-8356-3C7017BA33D1}" type="slidenum">
              <a:rPr lang="en-AU" smtClean="0"/>
              <a:t>‹#›</a:t>
            </a:fld>
            <a:endParaRPr lang="en-AU"/>
          </a:p>
        </p:txBody>
      </p:sp>
    </p:spTree>
    <p:extLst>
      <p:ext uri="{BB962C8B-B14F-4D97-AF65-F5344CB8AC3E}">
        <p14:creationId xmlns:p14="http://schemas.microsoft.com/office/powerpoint/2010/main" val="279492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zh-TW" altLang="en-US" b="1" dirty="0"/>
              <a:t>神的話與宣教</a:t>
            </a:r>
            <a:r>
              <a:rPr lang="en-AU" b="1" dirty="0"/>
              <a:t/>
            </a:r>
            <a:br>
              <a:rPr lang="en-AU" b="1" dirty="0"/>
            </a:br>
            <a:r>
              <a:rPr lang="en-AU" dirty="0"/>
              <a:t/>
            </a:r>
            <a:br>
              <a:rPr lang="en-AU" dirty="0"/>
            </a:br>
            <a:endParaRPr lang="en-AU" dirty="0"/>
          </a:p>
        </p:txBody>
      </p:sp>
      <p:sp>
        <p:nvSpPr>
          <p:cNvPr id="3" name="Subtitle 2"/>
          <p:cNvSpPr>
            <a:spLocks noGrp="1"/>
          </p:cNvSpPr>
          <p:nvPr>
            <p:ph type="subTitle" idx="1"/>
          </p:nvPr>
        </p:nvSpPr>
        <p:spPr/>
        <p:txBody>
          <a:bodyPr>
            <a:normAutofit/>
          </a:bodyPr>
          <a:lstStyle/>
          <a:p>
            <a:r>
              <a:rPr lang="zh-CN" altLang="en-US" sz="4000" b="1" dirty="0"/>
              <a:t>使徒行傳 </a:t>
            </a:r>
            <a:r>
              <a:rPr lang="en-AU" sz="4000" b="1" dirty="0"/>
              <a:t>13:26-33</a:t>
            </a:r>
          </a:p>
        </p:txBody>
      </p:sp>
    </p:spTree>
    <p:extLst>
      <p:ext uri="{BB962C8B-B14F-4D97-AF65-F5344CB8AC3E}">
        <p14:creationId xmlns:p14="http://schemas.microsoft.com/office/powerpoint/2010/main" val="336957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077" y="3155372"/>
            <a:ext cx="5895881" cy="44219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144655" cy="38584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3599" y="0"/>
            <a:ext cx="4470401" cy="3352801"/>
          </a:xfrm>
          <a:prstGeom prst="rect">
            <a:avLst/>
          </a:prstGeom>
        </p:spPr>
      </p:pic>
      <p:pic>
        <p:nvPicPr>
          <p:cNvPr id="6" name="Picture 3" descr="E:\DCIM\102MSDCF\DSC028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0401" y="3352801"/>
            <a:ext cx="4673599"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6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75" y="2569650"/>
            <a:ext cx="8790725" cy="494478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398" y="0"/>
            <a:ext cx="7259781" cy="408362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906" y="0"/>
            <a:ext cx="4640094" cy="3480071"/>
          </a:xfrm>
          <a:prstGeom prst="rect">
            <a:avLst/>
          </a:prstGeom>
        </p:spPr>
      </p:pic>
    </p:spTree>
    <p:extLst>
      <p:ext uri="{BB962C8B-B14F-4D97-AF65-F5344CB8AC3E}">
        <p14:creationId xmlns:p14="http://schemas.microsoft.com/office/powerpoint/2010/main" val="319565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81" y="689112"/>
            <a:ext cx="4627976" cy="6168887"/>
          </a:xfrm>
          <a:prstGeom prst="rect">
            <a:avLst/>
          </a:prstGeom>
        </p:spPr>
      </p:pic>
      <p:sp>
        <p:nvSpPr>
          <p:cNvPr id="3" name="TextBox 2"/>
          <p:cNvSpPr txBox="1"/>
          <p:nvPr/>
        </p:nvSpPr>
        <p:spPr>
          <a:xfrm>
            <a:off x="0" y="-18774"/>
            <a:ext cx="2572479" cy="707886"/>
          </a:xfrm>
          <a:prstGeom prst="rect">
            <a:avLst/>
          </a:prstGeom>
          <a:noFill/>
        </p:spPr>
        <p:txBody>
          <a:bodyPr wrap="square" rtlCol="0">
            <a:spAutoFit/>
          </a:bodyPr>
          <a:lstStyle/>
          <a:p>
            <a:r>
              <a:rPr lang="en-US" altLang="zh-CN" sz="4000" b="1" dirty="0"/>
              <a:t>2006</a:t>
            </a:r>
            <a:r>
              <a:rPr lang="zh-CN" altLang="en-US" sz="4000" b="1" dirty="0"/>
              <a:t>年</a:t>
            </a:r>
            <a:r>
              <a:rPr lang="en-US" altLang="zh-CN" sz="4000" b="1" dirty="0"/>
              <a:t>6</a:t>
            </a:r>
            <a:r>
              <a:rPr lang="zh-CN" altLang="en-US" sz="4000" b="1" dirty="0"/>
              <a:t>月</a:t>
            </a:r>
            <a:endParaRPr lang="en-AU" sz="4000" b="1" dirty="0"/>
          </a:p>
        </p:txBody>
      </p:sp>
      <p:pic>
        <p:nvPicPr>
          <p:cNvPr id="4" name="Picture 2" descr="E:\2008 Middle Moon Festival\DSC_06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548" y="0"/>
            <a:ext cx="5384452" cy="360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9548" y="3829246"/>
            <a:ext cx="5384452" cy="3028754"/>
          </a:xfrm>
          <a:prstGeom prst="rect">
            <a:avLst/>
          </a:prstGeom>
        </p:spPr>
      </p:pic>
      <p:sp>
        <p:nvSpPr>
          <p:cNvPr id="6" name="Rectangle 5"/>
          <p:cNvSpPr/>
          <p:nvPr/>
        </p:nvSpPr>
        <p:spPr>
          <a:xfrm>
            <a:off x="4251695" y="3829246"/>
            <a:ext cx="2047355" cy="584775"/>
          </a:xfrm>
          <a:prstGeom prst="rect">
            <a:avLst/>
          </a:prstGeom>
        </p:spPr>
        <p:txBody>
          <a:bodyPr wrap="none">
            <a:spAutoFit/>
          </a:bodyPr>
          <a:lstStyle/>
          <a:p>
            <a:r>
              <a:rPr lang="en-US" altLang="zh-CN" sz="3200" b="1" dirty="0"/>
              <a:t>2006</a:t>
            </a:r>
            <a:r>
              <a:rPr lang="zh-CN" altLang="en-US" sz="3200" b="1" dirty="0"/>
              <a:t>年</a:t>
            </a:r>
            <a:r>
              <a:rPr lang="en-US" altLang="zh-CN" sz="3200" b="1" dirty="0"/>
              <a:t>7</a:t>
            </a:r>
            <a:r>
              <a:rPr lang="zh-CN" altLang="en-US" sz="3200" b="1" dirty="0"/>
              <a:t>月</a:t>
            </a:r>
            <a:endParaRPr lang="en-AU" sz="3200" b="1" dirty="0"/>
          </a:p>
        </p:txBody>
      </p:sp>
    </p:spTree>
    <p:extLst>
      <p:ext uri="{BB962C8B-B14F-4D97-AF65-F5344CB8AC3E}">
        <p14:creationId xmlns:p14="http://schemas.microsoft.com/office/powerpoint/2010/main" val="44042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61896"/>
            <a:ext cx="9144000" cy="4832092"/>
          </a:xfrm>
          <a:prstGeom prst="rect">
            <a:avLst/>
          </a:prstGeom>
          <a:noFill/>
        </p:spPr>
        <p:txBody>
          <a:bodyPr wrap="square" rtlCol="0">
            <a:spAutoFit/>
          </a:bodyPr>
          <a:lstStyle/>
          <a:p>
            <a:pPr algn="ctr"/>
            <a:r>
              <a:rPr lang="zh-CN" altLang="en-US" sz="4400" b="1" dirty="0"/>
              <a:t>結論</a:t>
            </a:r>
            <a:endParaRPr lang="en-AU" altLang="zh-CN" sz="4400" b="1" dirty="0"/>
          </a:p>
          <a:p>
            <a:endParaRPr lang="en-AU" sz="4000" b="1" dirty="0"/>
          </a:p>
          <a:p>
            <a:r>
              <a:rPr lang="zh-CN" altLang="en-US" sz="4400" b="1" dirty="0"/>
              <a:t>救世的道傳給我們</a:t>
            </a:r>
            <a:r>
              <a:rPr lang="en-AU" altLang="zh-CN" sz="4400" b="1" dirty="0"/>
              <a:t>,</a:t>
            </a:r>
            <a:r>
              <a:rPr lang="zh-CN" altLang="en-US" sz="4400" b="1" dirty="0"/>
              <a:t>我們也要傳</a:t>
            </a:r>
            <a:endParaRPr lang="en-AU" altLang="zh-CN" sz="4400" b="1" dirty="0"/>
          </a:p>
          <a:p>
            <a:endParaRPr lang="en-AU" altLang="zh-CN" sz="1600" b="1" dirty="0"/>
          </a:p>
          <a:p>
            <a:r>
              <a:rPr lang="zh-CN" altLang="en-US" sz="4400" b="1" dirty="0"/>
              <a:t>要認識基督</a:t>
            </a:r>
            <a:endParaRPr lang="en-AU" altLang="zh-CN" sz="4400" b="1" dirty="0"/>
          </a:p>
          <a:p>
            <a:endParaRPr lang="en-AU" altLang="zh-CN" sz="1600" b="1" dirty="0"/>
          </a:p>
          <a:p>
            <a:r>
              <a:rPr lang="zh-CN" altLang="en-US" sz="4400" b="1" dirty="0"/>
              <a:t>要學習聖經</a:t>
            </a:r>
            <a:endParaRPr lang="en-AU" altLang="zh-CN" sz="4400" b="1" dirty="0"/>
          </a:p>
          <a:p>
            <a:endParaRPr lang="en-AU" altLang="zh-CN" sz="1600" b="1" dirty="0"/>
          </a:p>
          <a:p>
            <a:r>
              <a:rPr lang="zh-CN" altLang="en-US" sz="4400" b="1" dirty="0"/>
              <a:t>要用我們復活的生命見證耶穌已復活</a:t>
            </a:r>
            <a:endParaRPr lang="en-AU" sz="4400" b="1" dirty="0"/>
          </a:p>
        </p:txBody>
      </p:sp>
    </p:spTree>
    <p:extLst>
      <p:ext uri="{BB962C8B-B14F-4D97-AF65-F5344CB8AC3E}">
        <p14:creationId xmlns:p14="http://schemas.microsoft.com/office/powerpoint/2010/main" val="312578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0873" cy="6924973"/>
          </a:xfrm>
          <a:prstGeom prst="rect">
            <a:avLst/>
          </a:prstGeom>
        </p:spPr>
        <p:txBody>
          <a:bodyPr wrap="square">
            <a:spAutoFit/>
          </a:bodyPr>
          <a:lstStyle/>
          <a:p>
            <a:r>
              <a:rPr lang="zh-TW" altLang="en-US" dirty="0">
                <a:solidFill>
                  <a:srgbClr val="000000"/>
                </a:solidFill>
                <a:latin typeface="Arial" panose="020B0604020202020204" pitchFamily="34" charset="0"/>
              </a:rPr>
              <a:t> </a:t>
            </a:r>
            <a:r>
              <a:rPr lang="zh-TW" altLang="en-US" sz="3700" b="1" dirty="0">
                <a:solidFill>
                  <a:srgbClr val="000000"/>
                </a:solidFill>
                <a:latin typeface="Arial" panose="020B0604020202020204" pitchFamily="34" charset="0"/>
              </a:rPr>
              <a:t>弟兄們</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亞伯拉罕的子孫和你們中間敬畏神的人哪</a:t>
            </a:r>
            <a:r>
              <a:rPr lang="en-AU" altLang="zh-TW" sz="3700" b="1" dirty="0">
                <a:solidFill>
                  <a:srgbClr val="000000"/>
                </a:solidFill>
                <a:latin typeface="Arial" panose="020B0604020202020204" pitchFamily="34" charset="0"/>
              </a:rPr>
              <a:t>,</a:t>
            </a:r>
            <a:r>
              <a:rPr lang="zh-TW" altLang="en-US" sz="3700" b="1" u="sng" dirty="0">
                <a:solidFill>
                  <a:srgbClr val="000000"/>
                </a:solidFill>
                <a:latin typeface="Arial" panose="020B0604020202020204" pitchFamily="34" charset="0"/>
              </a:rPr>
              <a:t>這救世的道是傳給我們的</a:t>
            </a:r>
            <a:r>
              <a:rPr lang="zh-TW" altLang="en-US" sz="28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耶路撒冷居住的人和他們的官長因為不認識</a:t>
            </a:r>
            <a:r>
              <a:rPr lang="zh-TW" altLang="en-US" sz="3700" b="1" u="sng" dirty="0">
                <a:solidFill>
                  <a:srgbClr val="000000"/>
                </a:solidFill>
                <a:latin typeface="Arial" panose="020B0604020202020204" pitchFamily="34" charset="0"/>
              </a:rPr>
              <a:t>基督</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也不明白每安息日所讀</a:t>
            </a:r>
            <a:r>
              <a:rPr lang="zh-TW" altLang="en-US" sz="3700" b="1" u="sng" dirty="0">
                <a:solidFill>
                  <a:srgbClr val="000000"/>
                </a:solidFill>
                <a:latin typeface="Arial" panose="020B0604020202020204" pitchFamily="34" charset="0"/>
              </a:rPr>
              <a:t>眾先知的書</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就把基督定了死罪</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正應了先知的預言</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雖然查不出他有當死的罪來</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還是求彼拉多殺他</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 既</a:t>
            </a:r>
            <a:r>
              <a:rPr lang="zh-TW" altLang="en-US" sz="3700" b="1" u="sng" dirty="0">
                <a:solidFill>
                  <a:srgbClr val="000000"/>
                </a:solidFill>
                <a:latin typeface="Arial" panose="020B0604020202020204" pitchFamily="34" charset="0"/>
              </a:rPr>
              <a:t>成就了經上指著他所記的一切話</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就把他從木頭上取下來放在墳墓裡</a:t>
            </a:r>
            <a:r>
              <a:rPr lang="zh-TW" altLang="en-US" sz="2800" b="1" dirty="0">
                <a:solidFill>
                  <a:srgbClr val="000000"/>
                </a:solidFill>
                <a:latin typeface="Arial" panose="020B0604020202020204" pitchFamily="34" charset="0"/>
              </a:rPr>
              <a:t>。</a:t>
            </a:r>
            <a:r>
              <a:rPr lang="zh-TW" altLang="en-US" sz="3700" b="1" u="sng" dirty="0">
                <a:solidFill>
                  <a:srgbClr val="000000"/>
                </a:solidFill>
                <a:latin typeface="Arial" panose="020B0604020202020204" pitchFamily="34" charset="0"/>
              </a:rPr>
              <a:t>神卻叫他從死裡復活</a:t>
            </a:r>
            <a:r>
              <a:rPr lang="zh-TW" altLang="en-US" sz="28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那從加利利同他上耶路撒冷的人多日看見他</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這些人如今在民間是他的</a:t>
            </a:r>
            <a:r>
              <a:rPr lang="zh-TW" altLang="en-US" sz="3700" b="1" u="sng" dirty="0">
                <a:solidFill>
                  <a:srgbClr val="000000"/>
                </a:solidFill>
                <a:latin typeface="Arial" panose="020B0604020202020204" pitchFamily="34" charset="0"/>
              </a:rPr>
              <a:t>見證</a:t>
            </a:r>
            <a:r>
              <a:rPr lang="zh-TW" altLang="en-US" sz="2400" b="1" dirty="0">
                <a:solidFill>
                  <a:srgbClr val="000000"/>
                </a:solidFill>
                <a:latin typeface="Arial" panose="020B0604020202020204" pitchFamily="34" charset="0"/>
              </a:rPr>
              <a:t>。</a:t>
            </a:r>
            <a:r>
              <a:rPr lang="zh-TW" altLang="en-US" sz="3700" b="1" u="sng" dirty="0">
                <a:solidFill>
                  <a:srgbClr val="000000"/>
                </a:solidFill>
                <a:latin typeface="Arial" panose="020B0604020202020204" pitchFamily="34" charset="0"/>
              </a:rPr>
              <a:t>我們也報好信息給你們</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就是那應許祖宗的話</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神已經向我們這作兒女的應驗</a:t>
            </a:r>
            <a:r>
              <a:rPr lang="en-AU" altLang="zh-TW" sz="3700" b="1" dirty="0">
                <a:solidFill>
                  <a:srgbClr val="000000"/>
                </a:solidFill>
                <a:latin typeface="Arial" panose="020B0604020202020204" pitchFamily="34" charset="0"/>
              </a:rPr>
              <a:t>,</a:t>
            </a:r>
            <a:r>
              <a:rPr lang="zh-TW" altLang="en-US" sz="3700" b="1" dirty="0">
                <a:solidFill>
                  <a:srgbClr val="000000"/>
                </a:solidFill>
                <a:latin typeface="Arial" panose="020B0604020202020204" pitchFamily="34" charset="0"/>
              </a:rPr>
              <a:t>叫耶穌復活了</a:t>
            </a:r>
            <a:r>
              <a:rPr lang="zh-TW" altLang="en-US" sz="2000" b="1" dirty="0">
                <a:solidFill>
                  <a:srgbClr val="000000"/>
                </a:solidFill>
                <a:latin typeface="Arial" panose="020B0604020202020204" pitchFamily="34" charset="0"/>
              </a:rPr>
              <a:t>。</a:t>
            </a:r>
            <a:endParaRPr lang="en-AU" sz="3700" b="1" dirty="0"/>
          </a:p>
        </p:txBody>
      </p:sp>
    </p:spTree>
    <p:extLst>
      <p:ext uri="{BB962C8B-B14F-4D97-AF65-F5344CB8AC3E}">
        <p14:creationId xmlns:p14="http://schemas.microsoft.com/office/powerpoint/2010/main" val="394187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tJBy2_hMnb8/UGtMKicD1qI/AAAAAAAAAOA/UBqpe2cau-s/s1600/10PaulMis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474" y="0"/>
            <a:ext cx="12110708" cy="8238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5223753" cy="2862322"/>
          </a:xfrm>
          <a:prstGeom prst="rect">
            <a:avLst/>
          </a:prstGeom>
          <a:noFill/>
        </p:spPr>
        <p:txBody>
          <a:bodyPr wrap="square" rtlCol="0">
            <a:spAutoFit/>
          </a:bodyPr>
          <a:lstStyle/>
          <a:p>
            <a:r>
              <a:rPr lang="en-US" altLang="zh-TW" sz="3200" b="1" i="1" dirty="0"/>
              <a:t>44</a:t>
            </a:r>
            <a:r>
              <a:rPr lang="en-US" altLang="zh-CN" sz="3200" b="1" i="1" dirty="0"/>
              <a:t>-45</a:t>
            </a:r>
            <a:r>
              <a:rPr lang="zh-TW" altLang="en-US" sz="3600" dirty="0"/>
              <a:t> </a:t>
            </a:r>
            <a:r>
              <a:rPr lang="zh-TW" altLang="en-US" sz="3600" b="1" dirty="0"/>
              <a:t>到下安息日合城的人幾乎都來聚集</a:t>
            </a:r>
            <a:r>
              <a:rPr lang="en-AU" altLang="zh-TW" sz="3600" b="1" dirty="0"/>
              <a:t>,</a:t>
            </a:r>
            <a:r>
              <a:rPr lang="zh-TW" altLang="en-US" sz="3600" b="1" dirty="0"/>
              <a:t>要聽</a:t>
            </a:r>
            <a:r>
              <a:rPr lang="zh-CN" altLang="en-US" sz="3600" b="1" dirty="0"/>
              <a:t>神</a:t>
            </a:r>
            <a:r>
              <a:rPr lang="zh-TW" altLang="en-US" sz="3600" b="1" dirty="0"/>
              <a:t>的道</a:t>
            </a:r>
            <a:r>
              <a:rPr lang="zh-TW" altLang="en-US" sz="2400" b="1" dirty="0"/>
              <a:t>。</a:t>
            </a:r>
            <a:r>
              <a:rPr lang="zh-TW" altLang="en-US" sz="3600" b="1" dirty="0"/>
              <a:t>但</a:t>
            </a:r>
            <a:r>
              <a:rPr lang="zh-TW" altLang="en-US" sz="3600" b="1" u="sng" dirty="0"/>
              <a:t>猶太</a:t>
            </a:r>
            <a:r>
              <a:rPr lang="zh-TW" altLang="en-US" sz="3600" b="1" dirty="0"/>
              <a:t>人看見人這樣多就滿心嫉妒</a:t>
            </a:r>
            <a:r>
              <a:rPr lang="en-AU" altLang="zh-TW" sz="3600" b="1" dirty="0"/>
              <a:t>,</a:t>
            </a:r>
            <a:r>
              <a:rPr lang="zh-TW" altLang="en-US" sz="3600" b="1" dirty="0"/>
              <a:t>硬駁</a:t>
            </a:r>
            <a:r>
              <a:rPr lang="zh-TW" altLang="en-US" sz="3600" b="1" u="sng" dirty="0"/>
              <a:t>保羅</a:t>
            </a:r>
            <a:r>
              <a:rPr lang="zh-TW" altLang="en-US" sz="3600" b="1" dirty="0"/>
              <a:t>所說的話</a:t>
            </a:r>
            <a:r>
              <a:rPr lang="en-AU" altLang="zh-TW" sz="3600" b="1" dirty="0"/>
              <a:t>,</a:t>
            </a:r>
            <a:r>
              <a:rPr lang="zh-TW" altLang="en-US" sz="3600" b="1" dirty="0"/>
              <a:t>並且毀謗</a:t>
            </a:r>
            <a:r>
              <a:rPr lang="zh-TW" altLang="en-US" sz="2400" b="1" dirty="0"/>
              <a:t>。</a:t>
            </a:r>
            <a:endParaRPr lang="en-AU" sz="3600" b="1" dirty="0"/>
          </a:p>
        </p:txBody>
      </p:sp>
      <p:sp>
        <p:nvSpPr>
          <p:cNvPr id="4" name="TextBox 3"/>
          <p:cNvSpPr txBox="1"/>
          <p:nvPr/>
        </p:nvSpPr>
        <p:spPr>
          <a:xfrm>
            <a:off x="0" y="3368715"/>
            <a:ext cx="5398851" cy="2308324"/>
          </a:xfrm>
          <a:prstGeom prst="rect">
            <a:avLst/>
          </a:prstGeom>
          <a:noFill/>
        </p:spPr>
        <p:txBody>
          <a:bodyPr wrap="square" rtlCol="0">
            <a:spAutoFit/>
          </a:bodyPr>
          <a:lstStyle/>
          <a:p>
            <a:r>
              <a:rPr lang="en-US" altLang="zh-TW" sz="3200" b="1" i="1" dirty="0"/>
              <a:t>50</a:t>
            </a:r>
            <a:r>
              <a:rPr lang="zh-TW" altLang="en-US" sz="3200" b="1" dirty="0"/>
              <a:t> </a:t>
            </a:r>
            <a:r>
              <a:rPr lang="zh-TW" altLang="en-US" sz="3600" b="1" u="sng" dirty="0"/>
              <a:t>猶太</a:t>
            </a:r>
            <a:r>
              <a:rPr lang="zh-TW" altLang="en-US" sz="3600" b="1" dirty="0"/>
              <a:t>人挑唆虔敬尊貴的婦女和城內有名望的人，逼迫</a:t>
            </a:r>
            <a:r>
              <a:rPr lang="zh-TW" altLang="en-US" sz="3600" b="1" u="sng" dirty="0"/>
              <a:t>保羅</a:t>
            </a:r>
            <a:r>
              <a:rPr lang="zh-TW" altLang="en-US" sz="3600" b="1" dirty="0"/>
              <a:t>、</a:t>
            </a:r>
            <a:r>
              <a:rPr lang="zh-TW" altLang="en-US" sz="3600" b="1" u="sng" dirty="0"/>
              <a:t>巴拿巴</a:t>
            </a:r>
            <a:r>
              <a:rPr lang="zh-TW" altLang="en-US" sz="3600" b="1" dirty="0"/>
              <a:t>，將他們趕出境外。</a:t>
            </a:r>
            <a:endParaRPr lang="en-AU" sz="3600" b="1" dirty="0"/>
          </a:p>
        </p:txBody>
      </p:sp>
    </p:spTree>
    <p:extLst>
      <p:ext uri="{BB962C8B-B14F-4D97-AF65-F5344CB8AC3E}">
        <p14:creationId xmlns:p14="http://schemas.microsoft.com/office/powerpoint/2010/main" val="180055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7" y="600882"/>
            <a:ext cx="9217892" cy="6309420"/>
          </a:xfrm>
          <a:prstGeom prst="rect">
            <a:avLst/>
          </a:prstGeom>
        </p:spPr>
        <p:txBody>
          <a:bodyPr wrap="square">
            <a:spAutoFit/>
          </a:bodyPr>
          <a:lstStyle/>
          <a:p>
            <a:r>
              <a:rPr lang="zh-TW" altLang="en-US" sz="3800" b="1" u="sng" dirty="0">
                <a:solidFill>
                  <a:srgbClr val="000000"/>
                </a:solidFill>
                <a:latin typeface="Arial" panose="020B0604020202020204" pitchFamily="34" charset="0"/>
              </a:rPr>
              <a:t>亞伯拉罕</a:t>
            </a:r>
            <a:r>
              <a:rPr lang="en-AU" altLang="zh-TW" sz="3800" b="1" u="sng" dirty="0">
                <a:solidFill>
                  <a:srgbClr val="000000"/>
                </a:solidFill>
                <a:latin typeface="Arial" panose="020B0604020202020204" pitchFamily="34" charset="0"/>
              </a:rPr>
              <a:t>(4000</a:t>
            </a:r>
            <a:r>
              <a:rPr lang="zh-CN" altLang="en-US" sz="3800" b="1" u="sng" dirty="0">
                <a:solidFill>
                  <a:srgbClr val="000000"/>
                </a:solidFill>
                <a:latin typeface="Arial" panose="020B0604020202020204" pitchFamily="34" charset="0"/>
              </a:rPr>
              <a:t>年前</a:t>
            </a:r>
            <a:r>
              <a:rPr lang="en-AU" altLang="zh-CN" sz="3800" b="1" u="sng" dirty="0">
                <a:solidFill>
                  <a:srgbClr val="000000"/>
                </a:solidFill>
                <a:latin typeface="Arial" panose="020B0604020202020204" pitchFamily="34" charset="0"/>
              </a:rPr>
              <a:t>)</a:t>
            </a:r>
            <a:r>
              <a:rPr lang="zh-TW" altLang="en-US" sz="3800" b="1" u="sng" dirty="0">
                <a:solidFill>
                  <a:srgbClr val="000000"/>
                </a:solidFill>
                <a:latin typeface="Arial" panose="020B0604020202020204" pitchFamily="34" charset="0"/>
              </a:rPr>
              <a:t>的子孫</a:t>
            </a:r>
            <a:endParaRPr lang="en-AU" altLang="zh-TW" sz="3800" b="1" dirty="0">
              <a:solidFill>
                <a:srgbClr val="000000"/>
              </a:solidFill>
              <a:latin typeface="Arial" panose="020B0604020202020204" pitchFamily="34" charset="0"/>
            </a:endParaRPr>
          </a:p>
          <a:p>
            <a:r>
              <a:rPr lang="zh-CN" altLang="en-US" sz="3800" b="1" dirty="0">
                <a:solidFill>
                  <a:srgbClr val="000000"/>
                </a:solidFill>
                <a:latin typeface="Arial" panose="020B0604020202020204" pitchFamily="34" charset="0"/>
              </a:rPr>
              <a:t>神預備</a:t>
            </a:r>
            <a:r>
              <a:rPr lang="zh-TW" altLang="en-US" sz="3800" b="1" dirty="0">
                <a:solidFill>
                  <a:srgbClr val="000000"/>
                </a:solidFill>
                <a:latin typeface="Arial" panose="020B0604020202020204" pitchFamily="34" charset="0"/>
              </a:rPr>
              <a:t>基督</a:t>
            </a:r>
            <a:r>
              <a:rPr lang="zh-CN" altLang="en-US" sz="3800" b="1" dirty="0">
                <a:solidFill>
                  <a:srgbClr val="000000"/>
                </a:solidFill>
                <a:latin typeface="Arial" panose="020B0604020202020204" pitchFamily="34" charset="0"/>
              </a:rPr>
              <a:t>成為</a:t>
            </a:r>
            <a:r>
              <a:rPr lang="zh-TW" altLang="en-US" sz="3800" b="1" dirty="0">
                <a:solidFill>
                  <a:srgbClr val="000000"/>
                </a:solidFill>
                <a:latin typeface="Arial" panose="020B0604020202020204" pitchFamily="34" charset="0"/>
              </a:rPr>
              <a:t>亞伯拉罕</a:t>
            </a:r>
            <a:r>
              <a:rPr lang="zh-CN" altLang="en-US" sz="3800" b="1" u="sng" dirty="0">
                <a:solidFill>
                  <a:srgbClr val="000000"/>
                </a:solidFill>
                <a:latin typeface="Arial" panose="020B0604020202020204" pitchFamily="34" charset="0"/>
              </a:rPr>
              <a:t>信心後裔</a:t>
            </a:r>
            <a:r>
              <a:rPr lang="en-US" altLang="zh-CN" sz="3800" b="1" dirty="0">
                <a:solidFill>
                  <a:srgbClr val="000000"/>
                </a:solidFill>
                <a:latin typeface="Arial" panose="020B0604020202020204" pitchFamily="34" charset="0"/>
              </a:rPr>
              <a:t>,</a:t>
            </a:r>
            <a:r>
              <a:rPr lang="zh-CN" altLang="en-US" sz="3800" b="1" dirty="0">
                <a:solidFill>
                  <a:srgbClr val="000000"/>
                </a:solidFill>
                <a:latin typeface="Arial" panose="020B0604020202020204" pitchFamily="34" charset="0"/>
              </a:rPr>
              <a:t>取代屬土的亞當</a:t>
            </a:r>
            <a:r>
              <a:rPr lang="en-AU" altLang="zh-CN" sz="3800" b="1" dirty="0">
                <a:solidFill>
                  <a:srgbClr val="000000"/>
                </a:solidFill>
                <a:latin typeface="Arial" panose="020B0604020202020204" pitchFamily="34" charset="0"/>
              </a:rPr>
              <a:t>,</a:t>
            </a:r>
            <a:r>
              <a:rPr lang="zh-CN" altLang="en-US" sz="3800" b="1" dirty="0">
                <a:solidFill>
                  <a:srgbClr val="000000"/>
                </a:solidFill>
                <a:latin typeface="Arial" panose="020B0604020202020204" pitchFamily="34" charset="0"/>
              </a:rPr>
              <a:t>信基督的人被神接納為神的兒女</a:t>
            </a:r>
            <a:endParaRPr lang="en-AU" altLang="zh-CN" sz="3800" b="1" dirty="0">
              <a:solidFill>
                <a:srgbClr val="000000"/>
              </a:solidFill>
              <a:latin typeface="Arial" panose="020B0604020202020204" pitchFamily="34" charset="0"/>
            </a:endParaRPr>
          </a:p>
          <a:p>
            <a:endParaRPr lang="en-AU" altLang="zh-CN" sz="1200" b="1" dirty="0">
              <a:solidFill>
                <a:srgbClr val="000000"/>
              </a:solidFill>
              <a:latin typeface="Arial" panose="020B0604020202020204" pitchFamily="34" charset="0"/>
            </a:endParaRPr>
          </a:p>
          <a:p>
            <a:r>
              <a:rPr lang="zh-TW" altLang="en-US" sz="3800" b="1" u="sng" dirty="0">
                <a:solidFill>
                  <a:srgbClr val="000000"/>
                </a:solidFill>
                <a:latin typeface="Arial" panose="020B0604020202020204" pitchFamily="34" charset="0"/>
              </a:rPr>
              <a:t>安息日</a:t>
            </a:r>
            <a:r>
              <a:rPr lang="en-AU" altLang="zh-TW" sz="3800" b="1" u="sng" dirty="0">
                <a:solidFill>
                  <a:srgbClr val="000000"/>
                </a:solidFill>
                <a:latin typeface="Arial" panose="020B0604020202020204" pitchFamily="34" charset="0"/>
              </a:rPr>
              <a:t>(3400</a:t>
            </a:r>
            <a:r>
              <a:rPr lang="zh-CN" altLang="en-US" sz="3800" b="1" u="sng" dirty="0">
                <a:solidFill>
                  <a:srgbClr val="000000"/>
                </a:solidFill>
                <a:latin typeface="Arial" panose="020B0604020202020204" pitchFamily="34" charset="0"/>
              </a:rPr>
              <a:t>年前</a:t>
            </a:r>
            <a:r>
              <a:rPr lang="en-AU" altLang="zh-CN" sz="3800" b="1" u="sng" dirty="0">
                <a:solidFill>
                  <a:srgbClr val="000000"/>
                </a:solidFill>
                <a:latin typeface="Arial" panose="020B0604020202020204" pitchFamily="34" charset="0"/>
              </a:rPr>
              <a:t>)</a:t>
            </a:r>
            <a:r>
              <a:rPr lang="zh-CN" altLang="en-US" sz="3800" b="1" u="sng" dirty="0">
                <a:solidFill>
                  <a:srgbClr val="000000"/>
                </a:solidFill>
                <a:latin typeface="Arial" panose="020B0604020202020204" pitchFamily="34" charset="0"/>
              </a:rPr>
              <a:t>的主</a:t>
            </a:r>
            <a:endParaRPr lang="en-AU" altLang="zh-TW" sz="3800" b="1" u="sng" dirty="0">
              <a:solidFill>
                <a:srgbClr val="000000"/>
              </a:solidFill>
              <a:latin typeface="Arial" panose="020B0604020202020204" pitchFamily="34" charset="0"/>
            </a:endParaRPr>
          </a:p>
          <a:p>
            <a:r>
              <a:rPr lang="zh-CN" altLang="en-US" sz="3800" b="1" dirty="0">
                <a:solidFill>
                  <a:srgbClr val="000000"/>
                </a:solidFill>
                <a:latin typeface="Arial" panose="020B0604020202020204" pitchFamily="34" charset="0"/>
              </a:rPr>
              <a:t>神提醒子民與神有約</a:t>
            </a:r>
            <a:r>
              <a:rPr lang="zh-CN" altLang="en-US" sz="2400" b="1" dirty="0">
                <a:solidFill>
                  <a:srgbClr val="000000"/>
                </a:solidFill>
                <a:latin typeface="Arial" panose="020B0604020202020204" pitchFamily="34" charset="0"/>
              </a:rPr>
              <a:t>、</a:t>
            </a:r>
            <a:r>
              <a:rPr lang="zh-CN" altLang="en-US" sz="3800" b="1" u="sng" dirty="0">
                <a:solidFill>
                  <a:srgbClr val="000000"/>
                </a:solidFill>
                <a:latin typeface="Arial" panose="020B0604020202020204" pitchFamily="34" charset="0"/>
              </a:rPr>
              <a:t>勿忘神的創造和拯救之恩</a:t>
            </a:r>
            <a:r>
              <a:rPr lang="zh-CN" altLang="en-US" sz="2400" b="1" dirty="0">
                <a:solidFill>
                  <a:srgbClr val="000000"/>
                </a:solidFill>
                <a:latin typeface="Arial" panose="020B0604020202020204" pitchFamily="34" charset="0"/>
              </a:rPr>
              <a:t>。</a:t>
            </a:r>
            <a:r>
              <a:rPr lang="zh-CN" altLang="en-US" sz="3800" b="1" dirty="0">
                <a:solidFill>
                  <a:srgbClr val="000000"/>
                </a:solidFill>
                <a:latin typeface="Arial" panose="020B0604020202020204" pitchFamily="34" charset="0"/>
              </a:rPr>
              <a:t>基督是安息日的主</a:t>
            </a:r>
            <a:r>
              <a:rPr lang="en-AU" altLang="zh-CN" sz="3800" b="1" dirty="0">
                <a:solidFill>
                  <a:srgbClr val="000000"/>
                </a:solidFill>
                <a:latin typeface="Arial" panose="020B0604020202020204" pitchFamily="34" charset="0"/>
              </a:rPr>
              <a:t>,</a:t>
            </a:r>
            <a:r>
              <a:rPr lang="zh-CN" altLang="en-US" sz="3800" b="1" dirty="0">
                <a:solidFill>
                  <a:srgbClr val="000000"/>
                </a:solidFill>
                <a:latin typeface="Arial" panose="020B0604020202020204" pitchFamily="34" charset="0"/>
              </a:rPr>
              <a:t>新造的人在基督裡得安息</a:t>
            </a:r>
            <a:endParaRPr lang="en-AU" altLang="zh-CN" sz="3800" b="1" dirty="0">
              <a:solidFill>
                <a:srgbClr val="000000"/>
              </a:solidFill>
              <a:latin typeface="Arial" panose="020B0604020202020204" pitchFamily="34" charset="0"/>
            </a:endParaRPr>
          </a:p>
          <a:p>
            <a:endParaRPr lang="en-AU" altLang="zh-TW" sz="1200" b="1" dirty="0">
              <a:solidFill>
                <a:srgbClr val="000000"/>
              </a:solidFill>
              <a:latin typeface="Arial" panose="020B0604020202020204" pitchFamily="34" charset="0"/>
            </a:endParaRPr>
          </a:p>
          <a:p>
            <a:r>
              <a:rPr lang="zh-TW" altLang="en-US" sz="3800" b="1" u="sng" dirty="0">
                <a:solidFill>
                  <a:srgbClr val="000000"/>
                </a:solidFill>
                <a:latin typeface="Arial" panose="020B0604020202020204" pitchFamily="34" charset="0"/>
              </a:rPr>
              <a:t>眾先知的書</a:t>
            </a:r>
            <a:r>
              <a:rPr lang="en-AU" altLang="zh-TW" sz="3800" b="1" u="sng" dirty="0">
                <a:solidFill>
                  <a:srgbClr val="000000"/>
                </a:solidFill>
                <a:latin typeface="Arial" panose="020B0604020202020204" pitchFamily="34" charset="0"/>
              </a:rPr>
              <a:t>(3400</a:t>
            </a:r>
            <a:r>
              <a:rPr lang="zh-CN" altLang="en-US" sz="3800" b="1" u="sng" dirty="0">
                <a:solidFill>
                  <a:srgbClr val="000000"/>
                </a:solidFill>
                <a:latin typeface="Arial" panose="020B0604020202020204" pitchFamily="34" charset="0"/>
              </a:rPr>
              <a:t>年前</a:t>
            </a:r>
            <a:r>
              <a:rPr lang="en-AU" altLang="zh-CN" sz="3800" b="1" u="sng" dirty="0">
                <a:solidFill>
                  <a:srgbClr val="000000"/>
                </a:solidFill>
                <a:latin typeface="Arial" panose="020B0604020202020204" pitchFamily="34" charset="0"/>
              </a:rPr>
              <a:t>-2</a:t>
            </a:r>
            <a:r>
              <a:rPr lang="en-US" altLang="zh-CN" sz="3800" b="1" u="sng" dirty="0">
                <a:solidFill>
                  <a:srgbClr val="000000"/>
                </a:solidFill>
                <a:latin typeface="Arial" panose="020B0604020202020204" pitchFamily="34" charset="0"/>
              </a:rPr>
              <a:t>5</a:t>
            </a:r>
            <a:r>
              <a:rPr lang="en-AU" altLang="zh-CN" sz="3800" b="1" u="sng" dirty="0">
                <a:solidFill>
                  <a:srgbClr val="000000"/>
                </a:solidFill>
                <a:latin typeface="Arial" panose="020B0604020202020204" pitchFamily="34" charset="0"/>
              </a:rPr>
              <a:t>00</a:t>
            </a:r>
            <a:r>
              <a:rPr lang="zh-CN" altLang="en-US" sz="3800" b="1" u="sng" dirty="0">
                <a:solidFill>
                  <a:srgbClr val="000000"/>
                </a:solidFill>
                <a:latin typeface="Arial" panose="020B0604020202020204" pitchFamily="34" charset="0"/>
              </a:rPr>
              <a:t>年前</a:t>
            </a:r>
            <a:r>
              <a:rPr lang="en-AU" altLang="zh-CN" sz="3800" b="1" u="sng" dirty="0">
                <a:solidFill>
                  <a:srgbClr val="000000"/>
                </a:solidFill>
                <a:latin typeface="Arial" panose="020B0604020202020204" pitchFamily="34" charset="0"/>
              </a:rPr>
              <a:t>)</a:t>
            </a:r>
            <a:endParaRPr lang="en-AU" altLang="zh-TW" sz="3800" b="1" u="sng" dirty="0">
              <a:solidFill>
                <a:srgbClr val="000000"/>
              </a:solidFill>
              <a:latin typeface="Arial" panose="020B0604020202020204" pitchFamily="34" charset="0"/>
            </a:endParaRPr>
          </a:p>
          <a:p>
            <a:r>
              <a:rPr lang="zh-TW" altLang="en-US" sz="3800" b="1" dirty="0">
                <a:solidFill>
                  <a:srgbClr val="000000"/>
                </a:solidFill>
                <a:latin typeface="Arial" panose="020B0604020202020204" pitchFamily="34" charset="0"/>
              </a:rPr>
              <a:t>先知預言</a:t>
            </a:r>
            <a:r>
              <a:rPr lang="zh-CN" altLang="en-US" sz="3800" b="1" dirty="0">
                <a:solidFill>
                  <a:srgbClr val="000000"/>
                </a:solidFill>
                <a:latin typeface="Arial" panose="020B0604020202020204" pitchFamily="34" charset="0"/>
              </a:rPr>
              <a:t>基督擔當世人罪孽而被殺</a:t>
            </a:r>
            <a:r>
              <a:rPr lang="en-AU" altLang="zh-CN" sz="3800" b="1" dirty="0">
                <a:solidFill>
                  <a:srgbClr val="000000"/>
                </a:solidFill>
                <a:latin typeface="Arial" panose="020B0604020202020204" pitchFamily="34" charset="0"/>
              </a:rPr>
              <a:t>,</a:t>
            </a:r>
            <a:r>
              <a:rPr lang="zh-TW" altLang="en-US" sz="3800" b="1" dirty="0">
                <a:solidFill>
                  <a:srgbClr val="000000"/>
                </a:solidFill>
                <a:latin typeface="Arial" panose="020B0604020202020204" pitchFamily="34" charset="0"/>
              </a:rPr>
              <a:t>神卻叫他從死裡復活</a:t>
            </a:r>
            <a:r>
              <a:rPr lang="en-AU" altLang="zh-CN" sz="3800" b="1" dirty="0">
                <a:solidFill>
                  <a:srgbClr val="000000"/>
                </a:solidFill>
                <a:latin typeface="Arial" panose="020B0604020202020204" pitchFamily="34" charset="0"/>
              </a:rPr>
              <a:t>,</a:t>
            </a:r>
            <a:r>
              <a:rPr lang="zh-CN" altLang="en-US" sz="3800" b="1" dirty="0">
                <a:solidFill>
                  <a:srgbClr val="000000"/>
                </a:solidFill>
                <a:latin typeface="Arial" panose="020B0604020202020204" pitchFamily="34" charset="0"/>
              </a:rPr>
              <a:t>這些預言應驗</a:t>
            </a:r>
            <a:r>
              <a:rPr lang="zh-TW" altLang="en-US" sz="3800" b="1" dirty="0">
                <a:solidFill>
                  <a:srgbClr val="000000"/>
                </a:solidFill>
                <a:latin typeface="Arial" panose="020B0604020202020204" pitchFamily="34" charset="0"/>
              </a:rPr>
              <a:t>了</a:t>
            </a:r>
            <a:r>
              <a:rPr lang="en-AU" altLang="zh-CN" sz="3800" b="1" dirty="0">
                <a:solidFill>
                  <a:srgbClr val="000000"/>
                </a:solidFill>
                <a:latin typeface="Arial" panose="020B0604020202020204" pitchFamily="34" charset="0"/>
              </a:rPr>
              <a:t>(</a:t>
            </a:r>
            <a:r>
              <a:rPr lang="en-US" altLang="zh-CN" sz="3800" b="1" dirty="0">
                <a:solidFill>
                  <a:srgbClr val="000000"/>
                </a:solidFill>
                <a:latin typeface="Arial" panose="020B0604020202020204" pitchFamily="34" charset="0"/>
              </a:rPr>
              <a:t>2000</a:t>
            </a:r>
            <a:r>
              <a:rPr lang="zh-CN" altLang="en-US" sz="3800" b="1" dirty="0">
                <a:solidFill>
                  <a:srgbClr val="000000"/>
                </a:solidFill>
                <a:latin typeface="Arial" panose="020B0604020202020204" pitchFamily="34" charset="0"/>
              </a:rPr>
              <a:t>年前</a:t>
            </a:r>
            <a:r>
              <a:rPr lang="en-US" altLang="zh-CN" sz="3800" b="1" dirty="0">
                <a:solidFill>
                  <a:srgbClr val="000000"/>
                </a:solidFill>
                <a:latin typeface="Arial" panose="020B0604020202020204" pitchFamily="34" charset="0"/>
              </a:rPr>
              <a:t>)</a:t>
            </a:r>
          </a:p>
        </p:txBody>
      </p:sp>
      <p:sp>
        <p:nvSpPr>
          <p:cNvPr id="3" name="TextBox 2"/>
          <p:cNvSpPr txBox="1"/>
          <p:nvPr/>
        </p:nvSpPr>
        <p:spPr>
          <a:xfrm>
            <a:off x="595745" y="0"/>
            <a:ext cx="7952509" cy="707886"/>
          </a:xfrm>
          <a:prstGeom prst="rect">
            <a:avLst/>
          </a:prstGeom>
          <a:noFill/>
        </p:spPr>
        <p:txBody>
          <a:bodyPr wrap="square" rtlCol="0">
            <a:spAutoFit/>
          </a:bodyPr>
          <a:lstStyle/>
          <a:p>
            <a:pPr algn="ctr"/>
            <a:r>
              <a:rPr lang="zh-CN" altLang="en-US" sz="4000" b="1" dirty="0"/>
              <a:t>神的話和歷史</a:t>
            </a:r>
            <a:endParaRPr lang="en-AU" sz="4000" b="1" dirty="0"/>
          </a:p>
        </p:txBody>
      </p:sp>
    </p:spTree>
    <p:extLst>
      <p:ext uri="{BB962C8B-B14F-4D97-AF65-F5344CB8AC3E}">
        <p14:creationId xmlns:p14="http://schemas.microsoft.com/office/powerpoint/2010/main" val="253244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435" y="16017"/>
            <a:ext cx="7777018" cy="707886"/>
          </a:xfrm>
          <a:prstGeom prst="rect">
            <a:avLst/>
          </a:prstGeom>
          <a:noFill/>
        </p:spPr>
        <p:txBody>
          <a:bodyPr wrap="square" rtlCol="0">
            <a:spAutoFit/>
          </a:bodyPr>
          <a:lstStyle/>
          <a:p>
            <a:pPr algn="ctr"/>
            <a:r>
              <a:rPr lang="zh-CN" altLang="en-US" sz="4000" b="1" dirty="0"/>
              <a:t>神的話與十字架上基督的話</a:t>
            </a:r>
            <a:endParaRPr lang="en-AU" sz="4000" b="1" dirty="0"/>
          </a:p>
        </p:txBody>
      </p:sp>
      <p:sp>
        <p:nvSpPr>
          <p:cNvPr id="3" name="TextBox 2"/>
          <p:cNvSpPr txBox="1"/>
          <p:nvPr/>
        </p:nvSpPr>
        <p:spPr>
          <a:xfrm>
            <a:off x="0" y="616899"/>
            <a:ext cx="9217891" cy="7940635"/>
          </a:xfrm>
          <a:prstGeom prst="rect">
            <a:avLst/>
          </a:prstGeom>
          <a:noFill/>
        </p:spPr>
        <p:txBody>
          <a:bodyPr wrap="square" rtlCol="0">
            <a:spAutoFit/>
          </a:bodyPr>
          <a:lstStyle/>
          <a:p>
            <a:r>
              <a:rPr lang="en-AU" altLang="zh-TW" sz="3600" b="1" dirty="0"/>
              <a:t>‘</a:t>
            </a:r>
            <a:r>
              <a:rPr lang="zh-TW" altLang="en-US" sz="3600" b="1" dirty="0"/>
              <a:t>父啊</a:t>
            </a:r>
            <a:r>
              <a:rPr lang="en-AU" altLang="zh-TW" sz="3600" b="1" dirty="0"/>
              <a:t>!</a:t>
            </a:r>
            <a:r>
              <a:rPr lang="zh-TW" altLang="en-US" sz="3600" b="1" dirty="0"/>
              <a:t>赦免他們</a:t>
            </a:r>
            <a:r>
              <a:rPr lang="en-AU" altLang="zh-TW" sz="3600" b="1" dirty="0"/>
              <a:t>,</a:t>
            </a:r>
            <a:r>
              <a:rPr lang="zh-TW" altLang="en-US" sz="3600" b="1" dirty="0"/>
              <a:t>因為他們所作的</a:t>
            </a:r>
            <a:r>
              <a:rPr lang="en-AU" altLang="zh-TW" sz="3600" b="1" dirty="0"/>
              <a:t>,</a:t>
            </a:r>
            <a:r>
              <a:rPr lang="zh-TW" altLang="en-US" sz="3600" b="1" dirty="0"/>
              <a:t>他們不曉得</a:t>
            </a:r>
            <a:r>
              <a:rPr lang="en-AU" altLang="zh-TW" sz="3600" b="1" dirty="0"/>
              <a:t>’</a:t>
            </a:r>
          </a:p>
          <a:p>
            <a:r>
              <a:rPr lang="en-AU" altLang="zh-TW" sz="3600" b="1" dirty="0"/>
              <a:t>(</a:t>
            </a:r>
            <a:r>
              <a:rPr lang="zh-TW" altLang="en-US" sz="3600" b="1" u="sng" dirty="0"/>
              <a:t>賽</a:t>
            </a:r>
            <a:r>
              <a:rPr lang="en-AU" altLang="zh-TW" sz="3600" b="1" u="sng" dirty="0"/>
              <a:t>53:7</a:t>
            </a:r>
            <a:r>
              <a:rPr lang="en-AU" altLang="zh-TW" sz="3600" b="1" dirty="0"/>
              <a:t> </a:t>
            </a:r>
            <a:r>
              <a:rPr lang="zh-TW" altLang="en-US" sz="3600" b="1" dirty="0"/>
              <a:t>又像羊在剪毛的人手下無聲</a:t>
            </a:r>
            <a:r>
              <a:rPr lang="en-AU" altLang="zh-TW" sz="3600" b="1" dirty="0"/>
              <a:t>,</a:t>
            </a:r>
            <a:r>
              <a:rPr lang="zh-TW" altLang="en-US" sz="3600" b="1" dirty="0"/>
              <a:t>祂也是這樣不開口</a:t>
            </a:r>
            <a:r>
              <a:rPr lang="en-AU" altLang="zh-TW" sz="3600" b="1" dirty="0"/>
              <a:t>)</a:t>
            </a:r>
          </a:p>
          <a:p>
            <a:endParaRPr lang="en-AU" altLang="zh-TW" sz="1200" b="1" dirty="0"/>
          </a:p>
          <a:p>
            <a:r>
              <a:rPr lang="en-AU" altLang="zh-TW" sz="3600" b="1" dirty="0"/>
              <a:t>‘</a:t>
            </a:r>
            <a:r>
              <a:rPr lang="zh-TW" altLang="en-US" sz="3600" b="1" dirty="0"/>
              <a:t>我實在告訴你</a:t>
            </a:r>
            <a:r>
              <a:rPr lang="en-AU" altLang="zh-TW" sz="3600" b="1" dirty="0"/>
              <a:t>,</a:t>
            </a:r>
            <a:r>
              <a:rPr lang="zh-TW" altLang="en-US" sz="3600" b="1" dirty="0"/>
              <a:t>今日你要同我在樂園了</a:t>
            </a:r>
            <a:r>
              <a:rPr lang="en-AU" altLang="zh-TW" sz="3600" b="1" dirty="0"/>
              <a:t>’</a:t>
            </a:r>
          </a:p>
          <a:p>
            <a:r>
              <a:rPr lang="en-AU" altLang="zh-TW" sz="3600" b="1" dirty="0"/>
              <a:t>(</a:t>
            </a:r>
            <a:r>
              <a:rPr lang="zh-TW" altLang="en-US" sz="3600" b="1" u="sng" dirty="0"/>
              <a:t>賽</a:t>
            </a:r>
            <a:r>
              <a:rPr lang="en-AU" altLang="zh-TW" sz="3600" b="1" u="sng" dirty="0"/>
              <a:t>53:12</a:t>
            </a:r>
            <a:r>
              <a:rPr lang="en-AU" altLang="zh-TW" sz="3600" b="1" dirty="0"/>
              <a:t> </a:t>
            </a:r>
            <a:r>
              <a:rPr lang="zh-TW" altLang="en-US" sz="3600" b="1" dirty="0"/>
              <a:t>他也被列在罪犯之中</a:t>
            </a:r>
            <a:r>
              <a:rPr lang="en-AU" altLang="zh-TW" sz="3600" b="1" dirty="0"/>
              <a:t>,</a:t>
            </a:r>
            <a:r>
              <a:rPr lang="zh-TW" altLang="en-US" sz="3600" b="1" dirty="0"/>
              <a:t>他卻擔當多人的罪</a:t>
            </a:r>
            <a:r>
              <a:rPr lang="en-AU" altLang="zh-TW" sz="3600" b="1" dirty="0"/>
              <a:t>,</a:t>
            </a:r>
            <a:r>
              <a:rPr lang="zh-TW" altLang="en-US" sz="3600" b="1" dirty="0"/>
              <a:t>又為罪犯代求</a:t>
            </a:r>
            <a:r>
              <a:rPr lang="en-AU" altLang="zh-TW" sz="3600" b="1" dirty="0"/>
              <a:t>)</a:t>
            </a:r>
          </a:p>
          <a:p>
            <a:endParaRPr lang="en-AU" altLang="zh-TW" sz="1200" b="1" dirty="0"/>
          </a:p>
          <a:p>
            <a:r>
              <a:rPr lang="en-AU" altLang="zh-TW" sz="3600" b="1" dirty="0"/>
              <a:t>‘</a:t>
            </a:r>
            <a:r>
              <a:rPr lang="zh-TW" altLang="en-US" sz="3600" b="1" dirty="0"/>
              <a:t>我的神</a:t>
            </a:r>
            <a:r>
              <a:rPr lang="en-AU" altLang="zh-TW" sz="3600" b="1" dirty="0"/>
              <a:t>!</a:t>
            </a:r>
            <a:r>
              <a:rPr lang="zh-TW" altLang="en-US" sz="3600" b="1" dirty="0"/>
              <a:t>我的神</a:t>
            </a:r>
            <a:r>
              <a:rPr lang="en-AU" altLang="zh-TW" sz="3600" b="1" dirty="0"/>
              <a:t>!</a:t>
            </a:r>
            <a:r>
              <a:rPr lang="zh-TW" altLang="en-US" sz="3600" b="1" dirty="0"/>
              <a:t>為甚麼離棄我？</a:t>
            </a:r>
            <a:r>
              <a:rPr lang="en-AU" altLang="zh-TW" sz="3600" b="1" dirty="0"/>
              <a:t>’</a:t>
            </a:r>
          </a:p>
          <a:p>
            <a:r>
              <a:rPr lang="en-AU" altLang="zh-TW" sz="3600" b="1" dirty="0"/>
              <a:t>(</a:t>
            </a:r>
            <a:r>
              <a:rPr lang="zh-TW" altLang="en-US" sz="3600" b="1" u="sng" dirty="0"/>
              <a:t>詩篇</a:t>
            </a:r>
            <a:r>
              <a:rPr lang="en-US" altLang="zh-TW" sz="3600" b="1" u="sng" dirty="0"/>
              <a:t>22:1</a:t>
            </a:r>
            <a:r>
              <a:rPr lang="en-AU" altLang="zh-TW" sz="3600" b="1" dirty="0"/>
              <a:t>)</a:t>
            </a:r>
          </a:p>
          <a:p>
            <a:r>
              <a:rPr lang="zh-TW" altLang="en-US" b="1" dirty="0"/>
              <a:t> </a:t>
            </a:r>
            <a:endParaRPr lang="zh-TW" altLang="en-US" b="1" u="sng" dirty="0"/>
          </a:p>
          <a:p>
            <a:r>
              <a:rPr lang="en-AU" altLang="zh-TW" sz="3600" b="1" dirty="0"/>
              <a:t>‘</a:t>
            </a:r>
            <a:r>
              <a:rPr lang="zh-TW" altLang="en-US" sz="3600" b="1" dirty="0"/>
              <a:t>我渴了</a:t>
            </a:r>
            <a:r>
              <a:rPr lang="en-AU" altLang="zh-TW" sz="3600" b="1" dirty="0"/>
              <a:t>’ , </a:t>
            </a:r>
            <a:r>
              <a:rPr lang="zh-TW" altLang="en-US" sz="3600" b="1" dirty="0"/>
              <a:t>他們就拿海絨蘸滿了醋送到他口</a:t>
            </a:r>
            <a:endParaRPr lang="en-AU" altLang="zh-TW" sz="3600" b="1" dirty="0"/>
          </a:p>
          <a:p>
            <a:r>
              <a:rPr lang="en-AU" altLang="zh-TW" sz="3600" b="1" dirty="0"/>
              <a:t>(</a:t>
            </a:r>
            <a:r>
              <a:rPr lang="zh-TW" altLang="en-US" sz="3600" b="1" u="sng" dirty="0"/>
              <a:t>詩篇</a:t>
            </a:r>
            <a:r>
              <a:rPr lang="en-US" altLang="zh-TW" sz="3600" b="1" u="sng" dirty="0"/>
              <a:t>69:21</a:t>
            </a:r>
            <a:r>
              <a:rPr lang="zh-TW" altLang="en-US" sz="3600" b="1" dirty="0"/>
              <a:t>  我渴了</a:t>
            </a:r>
            <a:r>
              <a:rPr lang="en-AU" altLang="zh-CN" sz="3600" b="1" dirty="0"/>
              <a:t>,</a:t>
            </a:r>
            <a:r>
              <a:rPr lang="zh-TW" altLang="en-US" sz="3600" b="1" dirty="0"/>
              <a:t>他們拿醋給我喝</a:t>
            </a:r>
            <a:r>
              <a:rPr lang="en-AU" altLang="zh-TW" sz="3600" b="1" dirty="0"/>
              <a:t>)</a:t>
            </a:r>
            <a:r>
              <a:rPr lang="zh-TW" altLang="en-US" sz="3600" b="1" dirty="0"/>
              <a:t> </a:t>
            </a:r>
            <a:endParaRPr lang="en-AU" altLang="zh-TW" sz="6000" b="1" dirty="0"/>
          </a:p>
          <a:p>
            <a:r>
              <a:rPr lang="zh-TW" altLang="en-US" sz="6000" b="1" dirty="0"/>
              <a:t> </a:t>
            </a:r>
          </a:p>
          <a:p>
            <a:endParaRPr lang="zh-TW" altLang="en-US" sz="1200" b="1" dirty="0"/>
          </a:p>
          <a:p>
            <a:r>
              <a:rPr lang="zh-TW" altLang="en-US" sz="3600" b="1" u="sng" dirty="0"/>
              <a:t>詩</a:t>
            </a:r>
            <a:r>
              <a:rPr lang="en-AU" altLang="zh-TW" sz="3600" b="1" u="sng" dirty="0"/>
              <a:t>35:1</a:t>
            </a:r>
            <a:r>
              <a:rPr lang="zh-TW" altLang="en-US" sz="3600" b="1" dirty="0"/>
              <a:t>父啊</a:t>
            </a:r>
            <a:r>
              <a:rPr lang="en-AU" altLang="zh-TW" sz="3600" b="1" dirty="0"/>
              <a:t>!</a:t>
            </a:r>
            <a:r>
              <a:rPr lang="zh-TW" altLang="en-US" sz="3600" b="1" dirty="0"/>
              <a:t>我將我的靈魂交在你手裏</a:t>
            </a:r>
            <a:endParaRPr lang="en-US" altLang="zh-TW" sz="3600" b="1" dirty="0"/>
          </a:p>
        </p:txBody>
      </p:sp>
    </p:spTree>
    <p:extLst>
      <p:ext uri="{BB962C8B-B14F-4D97-AF65-F5344CB8AC3E}">
        <p14:creationId xmlns:p14="http://schemas.microsoft.com/office/powerpoint/2010/main" val="12428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algn="ctr"/>
            <a:r>
              <a:rPr lang="zh-CN" altLang="en-US" sz="4000" b="1" dirty="0"/>
              <a:t>為什麽耶穌從死裡復活是好消息？</a:t>
            </a:r>
            <a:endParaRPr lang="en-AU" sz="4000" b="1" dirty="0"/>
          </a:p>
        </p:txBody>
      </p:sp>
      <p:sp>
        <p:nvSpPr>
          <p:cNvPr id="3" name="TextBox 2"/>
          <p:cNvSpPr txBox="1"/>
          <p:nvPr/>
        </p:nvSpPr>
        <p:spPr>
          <a:xfrm>
            <a:off x="63230" y="795676"/>
            <a:ext cx="9017540" cy="6586418"/>
          </a:xfrm>
          <a:prstGeom prst="rect">
            <a:avLst/>
          </a:prstGeom>
          <a:noFill/>
        </p:spPr>
        <p:txBody>
          <a:bodyPr wrap="square" rtlCol="0">
            <a:spAutoFit/>
          </a:bodyPr>
          <a:lstStyle/>
          <a:p>
            <a:r>
              <a:rPr lang="zh-CN" altLang="en-US" sz="4000" b="1" dirty="0">
                <a:solidFill>
                  <a:srgbClr val="000090"/>
                </a:solidFill>
                <a:latin typeface="Times New Roman" panose="02020603050405020304" pitchFamily="18" charset="0"/>
              </a:rPr>
              <a:t>加拉太書</a:t>
            </a:r>
            <a:r>
              <a:rPr lang="en-US" altLang="zh-CN" sz="4000" b="1" dirty="0">
                <a:solidFill>
                  <a:srgbClr val="000090"/>
                </a:solidFill>
                <a:latin typeface="Times New Roman" panose="02020603050405020304" pitchFamily="18" charset="0"/>
              </a:rPr>
              <a:t>5:19-25  </a:t>
            </a:r>
            <a:r>
              <a:rPr lang="zh-TW" altLang="en-US" sz="3800" b="1" dirty="0"/>
              <a:t>情慾的事都是顯而易見的</a:t>
            </a:r>
            <a:r>
              <a:rPr lang="en-AU" altLang="zh-TW" sz="3800" b="1" dirty="0"/>
              <a:t>,</a:t>
            </a:r>
            <a:r>
              <a:rPr lang="zh-TW" altLang="en-US" sz="3800" b="1" dirty="0"/>
              <a:t>就如姦淫</a:t>
            </a:r>
            <a:r>
              <a:rPr lang="zh-TW" altLang="en-US" sz="2800" b="1" dirty="0"/>
              <a:t>、</a:t>
            </a:r>
            <a:r>
              <a:rPr lang="zh-TW" altLang="en-US" sz="3800" b="1" dirty="0"/>
              <a:t>污穢</a:t>
            </a:r>
            <a:r>
              <a:rPr lang="zh-TW" altLang="en-US" sz="2800" b="1" dirty="0"/>
              <a:t>、</a:t>
            </a:r>
            <a:r>
              <a:rPr lang="zh-TW" altLang="en-US" sz="3800" b="1" dirty="0"/>
              <a:t>邪蕩</a:t>
            </a:r>
            <a:r>
              <a:rPr lang="zh-TW" altLang="en-US" sz="2800" b="1" dirty="0"/>
              <a:t>、</a:t>
            </a:r>
            <a:r>
              <a:rPr lang="zh-TW" altLang="en-US" sz="3800" b="1" dirty="0"/>
              <a:t>拜偶像</a:t>
            </a:r>
            <a:r>
              <a:rPr lang="zh-TW" altLang="en-US" sz="2800" b="1" dirty="0"/>
              <a:t>、</a:t>
            </a:r>
            <a:r>
              <a:rPr lang="zh-TW" altLang="en-US" sz="3800" b="1" dirty="0"/>
              <a:t>邪術</a:t>
            </a:r>
            <a:r>
              <a:rPr lang="zh-TW" altLang="en-US" sz="2800" b="1" dirty="0"/>
              <a:t>、</a:t>
            </a:r>
            <a:r>
              <a:rPr lang="zh-TW" altLang="en-US" sz="3800" b="1" dirty="0"/>
              <a:t>仇恨</a:t>
            </a:r>
            <a:r>
              <a:rPr lang="zh-TW" altLang="en-US" sz="2800" b="1" dirty="0"/>
              <a:t>、</a:t>
            </a:r>
            <a:r>
              <a:rPr lang="zh-TW" altLang="en-US" sz="3800" b="1" dirty="0"/>
              <a:t>爭競</a:t>
            </a:r>
            <a:r>
              <a:rPr lang="zh-TW" altLang="en-US" sz="2800" b="1" dirty="0"/>
              <a:t>、</a:t>
            </a:r>
            <a:r>
              <a:rPr lang="zh-TW" altLang="en-US" sz="3800" b="1" dirty="0"/>
              <a:t>忌恨</a:t>
            </a:r>
            <a:r>
              <a:rPr lang="zh-TW" altLang="en-US" sz="2800" b="1" dirty="0"/>
              <a:t>、</a:t>
            </a:r>
            <a:r>
              <a:rPr lang="zh-TW" altLang="en-US" sz="3800" b="1" dirty="0"/>
              <a:t>惱怒</a:t>
            </a:r>
            <a:r>
              <a:rPr lang="zh-TW" altLang="en-US" sz="2800" b="1" dirty="0"/>
              <a:t>、</a:t>
            </a:r>
            <a:r>
              <a:rPr lang="zh-TW" altLang="en-US" sz="3800" b="1" dirty="0"/>
              <a:t>結黨</a:t>
            </a:r>
            <a:r>
              <a:rPr lang="zh-TW" altLang="en-US" sz="2800" b="1" dirty="0"/>
              <a:t>、</a:t>
            </a:r>
            <a:r>
              <a:rPr lang="zh-TW" altLang="en-US" sz="3800" b="1" dirty="0"/>
              <a:t>紛爭</a:t>
            </a:r>
            <a:r>
              <a:rPr lang="zh-TW" altLang="en-US" sz="2800" b="1" dirty="0"/>
              <a:t>、</a:t>
            </a:r>
            <a:r>
              <a:rPr lang="zh-TW" altLang="en-US" sz="3800" b="1" dirty="0"/>
              <a:t>異端、嫉妒</a:t>
            </a:r>
            <a:r>
              <a:rPr lang="zh-TW" altLang="en-US" sz="2800" b="1" dirty="0"/>
              <a:t>、</a:t>
            </a:r>
            <a:r>
              <a:rPr lang="zh-TW" altLang="en-US" sz="3800" b="1" dirty="0"/>
              <a:t>醉酒</a:t>
            </a:r>
            <a:r>
              <a:rPr lang="zh-TW" altLang="en-US" sz="2800" b="1" dirty="0"/>
              <a:t>、</a:t>
            </a:r>
            <a:r>
              <a:rPr lang="zh-TW" altLang="en-US" sz="3800" b="1" dirty="0"/>
              <a:t>荒宴等類</a:t>
            </a:r>
            <a:r>
              <a:rPr lang="zh-TW" altLang="en-US" sz="2800" b="1" dirty="0"/>
              <a:t>。</a:t>
            </a:r>
            <a:r>
              <a:rPr lang="zh-TW" altLang="en-US" sz="3800" b="1" dirty="0"/>
              <a:t>我從前告訴你們</a:t>
            </a:r>
            <a:r>
              <a:rPr lang="en-AU" altLang="zh-TW" sz="3800" b="1" dirty="0"/>
              <a:t>,</a:t>
            </a:r>
            <a:r>
              <a:rPr lang="zh-TW" altLang="en-US" sz="3800" b="1" dirty="0"/>
              <a:t>現在又告訴你們</a:t>
            </a:r>
            <a:r>
              <a:rPr lang="en-AU" altLang="zh-TW" sz="3800" b="1" dirty="0"/>
              <a:t>,</a:t>
            </a:r>
            <a:r>
              <a:rPr lang="zh-TW" altLang="en-US" sz="3800" b="1" dirty="0"/>
              <a:t>行這樣事的人必不能承受</a:t>
            </a:r>
            <a:r>
              <a:rPr lang="zh-CN" altLang="en-US" sz="3800" b="1" dirty="0"/>
              <a:t>神</a:t>
            </a:r>
            <a:r>
              <a:rPr lang="zh-TW" altLang="en-US" sz="3800" b="1" dirty="0"/>
              <a:t>的國</a:t>
            </a:r>
            <a:r>
              <a:rPr lang="zh-TW" altLang="en-US" sz="2800" b="1" dirty="0"/>
              <a:t>。</a:t>
            </a:r>
            <a:r>
              <a:rPr lang="zh-TW" altLang="en-US" sz="3800" b="1" dirty="0">
                <a:solidFill>
                  <a:srgbClr val="000090"/>
                </a:solidFill>
                <a:latin typeface="bstw"/>
              </a:rPr>
              <a:t>聖靈所結的果子就是仁愛</a:t>
            </a:r>
            <a:r>
              <a:rPr lang="zh-TW" altLang="en-US" sz="2800" b="1" dirty="0">
                <a:solidFill>
                  <a:srgbClr val="000090"/>
                </a:solidFill>
                <a:latin typeface="bstw"/>
              </a:rPr>
              <a:t>、</a:t>
            </a:r>
            <a:r>
              <a:rPr lang="zh-TW" altLang="en-US" sz="3800" b="1" dirty="0">
                <a:solidFill>
                  <a:srgbClr val="000090"/>
                </a:solidFill>
                <a:latin typeface="bstw"/>
              </a:rPr>
              <a:t>喜樂</a:t>
            </a:r>
            <a:r>
              <a:rPr lang="zh-TW" altLang="en-US" sz="2800" b="1" dirty="0">
                <a:solidFill>
                  <a:srgbClr val="000090"/>
                </a:solidFill>
                <a:latin typeface="bstw"/>
              </a:rPr>
              <a:t>、</a:t>
            </a:r>
            <a:r>
              <a:rPr lang="zh-TW" altLang="en-US" sz="3800" b="1" dirty="0">
                <a:solidFill>
                  <a:srgbClr val="000090"/>
                </a:solidFill>
                <a:latin typeface="bstw"/>
              </a:rPr>
              <a:t>和平</a:t>
            </a:r>
            <a:r>
              <a:rPr lang="zh-TW" altLang="en-US" sz="2800" b="1" dirty="0">
                <a:solidFill>
                  <a:srgbClr val="000090"/>
                </a:solidFill>
                <a:latin typeface="bstw"/>
              </a:rPr>
              <a:t>、</a:t>
            </a:r>
            <a:r>
              <a:rPr lang="zh-TW" altLang="en-US" sz="3800" b="1" dirty="0">
                <a:solidFill>
                  <a:srgbClr val="000090"/>
                </a:solidFill>
                <a:latin typeface="bstw"/>
              </a:rPr>
              <a:t>忍耐</a:t>
            </a:r>
            <a:r>
              <a:rPr lang="zh-TW" altLang="en-US" sz="2800" b="1" dirty="0">
                <a:solidFill>
                  <a:srgbClr val="000090"/>
                </a:solidFill>
                <a:latin typeface="bstw"/>
              </a:rPr>
              <a:t>、</a:t>
            </a:r>
            <a:r>
              <a:rPr lang="zh-TW" altLang="en-US" sz="3800" b="1" dirty="0">
                <a:solidFill>
                  <a:srgbClr val="000090"/>
                </a:solidFill>
                <a:latin typeface="bstw"/>
              </a:rPr>
              <a:t>恩慈</a:t>
            </a:r>
            <a:r>
              <a:rPr lang="zh-TW" altLang="en-US" sz="2800" b="1" dirty="0">
                <a:solidFill>
                  <a:srgbClr val="000090"/>
                </a:solidFill>
                <a:latin typeface="bstw"/>
              </a:rPr>
              <a:t>、</a:t>
            </a:r>
            <a:r>
              <a:rPr lang="zh-TW" altLang="en-US" sz="3800" b="1" dirty="0">
                <a:solidFill>
                  <a:srgbClr val="000090"/>
                </a:solidFill>
                <a:latin typeface="bstw"/>
              </a:rPr>
              <a:t>良善</a:t>
            </a:r>
            <a:r>
              <a:rPr lang="zh-TW" altLang="en-US" sz="2800" b="1" dirty="0">
                <a:solidFill>
                  <a:srgbClr val="000090"/>
                </a:solidFill>
                <a:latin typeface="bstw"/>
              </a:rPr>
              <a:t>、</a:t>
            </a:r>
            <a:r>
              <a:rPr lang="zh-TW" altLang="en-US" sz="3800" b="1" dirty="0">
                <a:solidFill>
                  <a:srgbClr val="000090"/>
                </a:solidFill>
                <a:latin typeface="bstw"/>
              </a:rPr>
              <a:t>信實</a:t>
            </a:r>
            <a:r>
              <a:rPr lang="zh-TW" altLang="en-US" sz="2800" b="1" dirty="0">
                <a:solidFill>
                  <a:srgbClr val="000090"/>
                </a:solidFill>
                <a:latin typeface="bstw"/>
              </a:rPr>
              <a:t>、</a:t>
            </a:r>
            <a:r>
              <a:rPr lang="zh-TW" altLang="en-US" sz="3800" b="1" dirty="0">
                <a:solidFill>
                  <a:srgbClr val="000090"/>
                </a:solidFill>
                <a:latin typeface="bstw"/>
              </a:rPr>
              <a:t>溫柔</a:t>
            </a:r>
            <a:r>
              <a:rPr lang="zh-TW" altLang="en-US" sz="2800" b="1" dirty="0">
                <a:solidFill>
                  <a:srgbClr val="000090"/>
                </a:solidFill>
                <a:latin typeface="bstw"/>
              </a:rPr>
              <a:t>、</a:t>
            </a:r>
            <a:r>
              <a:rPr lang="zh-TW" altLang="en-US" sz="3800" b="1" dirty="0">
                <a:solidFill>
                  <a:srgbClr val="000090"/>
                </a:solidFill>
                <a:latin typeface="bstw"/>
              </a:rPr>
              <a:t>節制</a:t>
            </a:r>
            <a:r>
              <a:rPr lang="zh-TW" altLang="en-US" sz="2800" b="1" dirty="0">
                <a:solidFill>
                  <a:srgbClr val="000090"/>
                </a:solidFill>
                <a:latin typeface="bstw"/>
              </a:rPr>
              <a:t>。</a:t>
            </a:r>
            <a:r>
              <a:rPr lang="zh-TW" altLang="en-US" sz="3800" b="1" dirty="0">
                <a:solidFill>
                  <a:srgbClr val="000090"/>
                </a:solidFill>
                <a:latin typeface="Times New Roman" panose="02020603050405020304" pitchFamily="18" charset="0"/>
              </a:rPr>
              <a:t> </a:t>
            </a:r>
            <a:r>
              <a:rPr lang="zh-TW" altLang="en-US" sz="3800" b="1" dirty="0">
                <a:solidFill>
                  <a:srgbClr val="000090"/>
                </a:solidFill>
                <a:latin typeface="bstw"/>
              </a:rPr>
              <a:t>凡屬基督耶穌的人是已經把肉體連肉體的邪情私慾同釘在十字架上了</a:t>
            </a:r>
            <a:r>
              <a:rPr lang="zh-TW" altLang="en-US" sz="2800" b="1" dirty="0">
                <a:solidFill>
                  <a:srgbClr val="000090"/>
                </a:solidFill>
                <a:latin typeface="bstw"/>
              </a:rPr>
              <a:t>。</a:t>
            </a:r>
            <a:r>
              <a:rPr lang="zh-TW" altLang="en-US" sz="3800" b="1" dirty="0">
                <a:solidFill>
                  <a:srgbClr val="000090"/>
                </a:solidFill>
                <a:latin typeface="Times New Roman" panose="02020603050405020304" pitchFamily="18" charset="0"/>
              </a:rPr>
              <a:t> </a:t>
            </a:r>
            <a:r>
              <a:rPr lang="zh-TW" altLang="en-US" sz="3800" b="1" dirty="0">
                <a:solidFill>
                  <a:srgbClr val="000090"/>
                </a:solidFill>
                <a:latin typeface="bstw"/>
              </a:rPr>
              <a:t>我們若是靠聖靈得生就當靠聖靈行事</a:t>
            </a:r>
            <a:r>
              <a:rPr lang="zh-TW" altLang="en-US" sz="2800" b="1" dirty="0">
                <a:solidFill>
                  <a:srgbClr val="000090"/>
                </a:solidFill>
                <a:latin typeface="bstw"/>
              </a:rPr>
              <a:t>。</a:t>
            </a:r>
            <a:endParaRPr lang="en-AU" sz="2800" b="1" dirty="0"/>
          </a:p>
          <a:p>
            <a:endParaRPr lang="en-AU" sz="4000" b="1" dirty="0"/>
          </a:p>
        </p:txBody>
      </p:sp>
    </p:spTree>
    <p:extLst>
      <p:ext uri="{BB962C8B-B14F-4D97-AF65-F5344CB8AC3E}">
        <p14:creationId xmlns:p14="http://schemas.microsoft.com/office/powerpoint/2010/main" val="163027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1993"/>
            <a:ext cx="9144000" cy="1938992"/>
          </a:xfrm>
          <a:prstGeom prst="rect">
            <a:avLst/>
          </a:prstGeom>
        </p:spPr>
        <p:txBody>
          <a:bodyPr wrap="square">
            <a:spAutoFit/>
          </a:bodyPr>
          <a:lstStyle/>
          <a:p>
            <a:pPr marL="571500" indent="-571500">
              <a:buFont typeface="Arial" panose="020B0604020202020204" pitchFamily="34" charset="0"/>
              <a:buChar char="•"/>
            </a:pPr>
            <a:r>
              <a:rPr lang="zh-CN" altLang="en-US" sz="4000" b="1" dirty="0">
                <a:solidFill>
                  <a:srgbClr val="000000"/>
                </a:solidFill>
                <a:latin typeface="Arial" panose="020B0604020202020204" pitchFamily="34" charset="0"/>
              </a:rPr>
              <a:t>因</a:t>
            </a:r>
            <a:r>
              <a:rPr lang="zh-TW" altLang="en-US" sz="4000" b="1" dirty="0">
                <a:solidFill>
                  <a:srgbClr val="000000"/>
                </a:solidFill>
                <a:latin typeface="Arial" panose="020B0604020202020204" pitchFamily="34" charset="0"/>
              </a:rPr>
              <a:t>這救世的道是傳給我們的</a:t>
            </a:r>
            <a:endParaRPr lang="en-AU" altLang="zh-TW" sz="4000" b="1" dirty="0">
              <a:solidFill>
                <a:srgbClr val="000000"/>
              </a:solidFill>
              <a:latin typeface="Arial" panose="020B0604020202020204" pitchFamily="34" charset="0"/>
            </a:endParaRPr>
          </a:p>
          <a:p>
            <a:pPr marL="571500" indent="-571500">
              <a:buFont typeface="Arial" panose="020B0604020202020204" pitchFamily="34" charset="0"/>
              <a:buChar char="•"/>
            </a:pPr>
            <a:r>
              <a:rPr lang="zh-CN" altLang="en-US" sz="4000" b="1" dirty="0">
                <a:solidFill>
                  <a:srgbClr val="000000"/>
                </a:solidFill>
                <a:latin typeface="Arial" panose="020B0604020202020204" pitchFamily="34" charset="0"/>
              </a:rPr>
              <a:t>因這是</a:t>
            </a:r>
            <a:r>
              <a:rPr lang="zh-TW" altLang="en-US" sz="4000" b="1" dirty="0">
                <a:solidFill>
                  <a:srgbClr val="000000"/>
                </a:solidFill>
                <a:latin typeface="Arial" panose="020B0604020202020204" pitchFamily="34" charset="0"/>
              </a:rPr>
              <a:t>好信息</a:t>
            </a:r>
            <a:endParaRPr lang="en-AU" altLang="zh-TW" sz="4000" b="1" dirty="0">
              <a:solidFill>
                <a:srgbClr val="000000"/>
              </a:solidFill>
              <a:latin typeface="Arial" panose="020B0604020202020204" pitchFamily="34" charset="0"/>
            </a:endParaRPr>
          </a:p>
          <a:p>
            <a:pPr marL="571500" indent="-571500">
              <a:buFont typeface="Arial" panose="020B0604020202020204" pitchFamily="34" charset="0"/>
              <a:buChar char="•"/>
            </a:pPr>
            <a:r>
              <a:rPr lang="zh-CN" altLang="en-US" sz="4000" b="1" dirty="0">
                <a:solidFill>
                  <a:srgbClr val="000000"/>
                </a:solidFill>
                <a:latin typeface="Arial" panose="020B0604020202020204" pitchFamily="34" charset="0"/>
              </a:rPr>
              <a:t>因</a:t>
            </a:r>
            <a:r>
              <a:rPr lang="zh-TW" altLang="en-US" sz="4000" b="1" dirty="0">
                <a:solidFill>
                  <a:srgbClr val="000000"/>
                </a:solidFill>
                <a:latin typeface="Arial" panose="020B0604020202020204" pitchFamily="34" charset="0"/>
              </a:rPr>
              <a:t>神</a:t>
            </a:r>
            <a:r>
              <a:rPr lang="zh-CN" altLang="en-US" sz="4000" b="1" dirty="0">
                <a:solidFill>
                  <a:srgbClr val="000000"/>
                </a:solidFill>
                <a:latin typeface="Arial" panose="020B0604020202020204" pitchFamily="34" charset="0"/>
              </a:rPr>
              <a:t>的應許</a:t>
            </a:r>
            <a:r>
              <a:rPr lang="zh-TW" altLang="en-US" sz="4000" b="1" dirty="0">
                <a:solidFill>
                  <a:srgbClr val="000000"/>
                </a:solidFill>
                <a:latin typeface="Arial" panose="020B0604020202020204" pitchFamily="34" charset="0"/>
              </a:rPr>
              <a:t>已向我們這作兒女的應驗</a:t>
            </a:r>
            <a:endParaRPr lang="en-AU" altLang="zh-TW" sz="4000" b="1" dirty="0">
              <a:solidFill>
                <a:srgbClr val="000000"/>
              </a:solidFill>
              <a:latin typeface="Arial" panose="020B0604020202020204" pitchFamily="34" charset="0"/>
            </a:endParaRPr>
          </a:p>
        </p:txBody>
      </p:sp>
      <p:sp>
        <p:nvSpPr>
          <p:cNvPr id="4" name="TextBox 3"/>
          <p:cNvSpPr txBox="1"/>
          <p:nvPr/>
        </p:nvSpPr>
        <p:spPr>
          <a:xfrm>
            <a:off x="905164" y="0"/>
            <a:ext cx="7555345" cy="1661993"/>
          </a:xfrm>
          <a:prstGeom prst="rect">
            <a:avLst/>
          </a:prstGeom>
          <a:noFill/>
        </p:spPr>
        <p:txBody>
          <a:bodyPr wrap="square" rtlCol="0">
            <a:spAutoFit/>
          </a:bodyPr>
          <a:lstStyle/>
          <a:p>
            <a:r>
              <a:rPr lang="zh-CN" altLang="en-US" sz="4400" b="1" dirty="0"/>
              <a:t>神的話與神子民的宣教行動</a:t>
            </a:r>
            <a:endParaRPr lang="en-AU" altLang="zh-CN" sz="4400" b="1" dirty="0"/>
          </a:p>
          <a:p>
            <a:endParaRPr lang="en-AU" altLang="zh-CN" sz="1400" b="1" dirty="0"/>
          </a:p>
          <a:p>
            <a:pPr algn="ctr"/>
            <a:r>
              <a:rPr lang="zh-CN" altLang="en-US" sz="4400" b="1" dirty="0"/>
              <a:t>為什麽要傳救世的道？</a:t>
            </a:r>
            <a:endParaRPr lang="en-AU" altLang="zh-CN" sz="4400" b="1" dirty="0"/>
          </a:p>
        </p:txBody>
      </p:sp>
      <p:sp>
        <p:nvSpPr>
          <p:cNvPr id="3" name="Rectangle 2"/>
          <p:cNvSpPr/>
          <p:nvPr/>
        </p:nvSpPr>
        <p:spPr>
          <a:xfrm>
            <a:off x="1775007" y="4218293"/>
            <a:ext cx="4698722" cy="769441"/>
          </a:xfrm>
          <a:prstGeom prst="rect">
            <a:avLst/>
          </a:prstGeom>
        </p:spPr>
        <p:txBody>
          <a:bodyPr wrap="none">
            <a:spAutoFit/>
          </a:bodyPr>
          <a:lstStyle/>
          <a:p>
            <a:r>
              <a:rPr lang="zh-CN" altLang="en-US" sz="4400" b="1" dirty="0"/>
              <a:t>如何傳救世的道？</a:t>
            </a:r>
            <a:endParaRPr lang="en-AU" altLang="zh-CN" sz="4400" b="1" dirty="0"/>
          </a:p>
        </p:txBody>
      </p:sp>
      <p:sp>
        <p:nvSpPr>
          <p:cNvPr id="5" name="TextBox 4"/>
          <p:cNvSpPr txBox="1"/>
          <p:nvPr/>
        </p:nvSpPr>
        <p:spPr>
          <a:xfrm>
            <a:off x="0" y="5119093"/>
            <a:ext cx="9144000" cy="1323439"/>
          </a:xfrm>
          <a:prstGeom prst="rect">
            <a:avLst/>
          </a:prstGeom>
          <a:noFill/>
        </p:spPr>
        <p:txBody>
          <a:bodyPr wrap="square" rtlCol="0">
            <a:spAutoFit/>
          </a:bodyPr>
          <a:lstStyle/>
          <a:p>
            <a:r>
              <a:rPr lang="zh-CN" altLang="en-US" sz="4000" b="1" dirty="0"/>
              <a:t>學習聖經</a:t>
            </a:r>
            <a:r>
              <a:rPr lang="en-AU" altLang="zh-CN" sz="4000" b="1" dirty="0"/>
              <a:t>: </a:t>
            </a:r>
            <a:r>
              <a:rPr lang="zh-CN" altLang="en-US" sz="4000" b="1" dirty="0"/>
              <a:t>認識基督</a:t>
            </a:r>
            <a:r>
              <a:rPr lang="zh-CN" altLang="en-US" sz="2800" b="1" dirty="0"/>
              <a:t>、</a:t>
            </a:r>
            <a:r>
              <a:rPr lang="zh-CN" altLang="en-US" sz="4000" b="1" dirty="0"/>
              <a:t>明白聖經</a:t>
            </a:r>
            <a:endParaRPr lang="en-AU" altLang="zh-CN" sz="4000" b="1" dirty="0"/>
          </a:p>
          <a:p>
            <a:r>
              <a:rPr lang="zh-CN" altLang="en-US" sz="4000" b="1" dirty="0"/>
              <a:t>口傳講解並且身傳見證</a:t>
            </a:r>
            <a:endParaRPr lang="en-AU" sz="4000" b="1" dirty="0"/>
          </a:p>
        </p:txBody>
      </p:sp>
    </p:spTree>
    <p:extLst>
      <p:ext uri="{BB962C8B-B14F-4D97-AF65-F5344CB8AC3E}">
        <p14:creationId xmlns:p14="http://schemas.microsoft.com/office/powerpoint/2010/main" val="73421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036" y="145915"/>
            <a:ext cx="8392041" cy="707886"/>
          </a:xfrm>
          <a:prstGeom prst="rect">
            <a:avLst/>
          </a:prstGeom>
        </p:spPr>
        <p:txBody>
          <a:bodyPr wrap="none">
            <a:spAutoFit/>
          </a:bodyPr>
          <a:lstStyle/>
          <a:p>
            <a:r>
              <a:rPr lang="zh-CN" altLang="en-US" sz="4000" b="1" dirty="0"/>
              <a:t>見證基督復活的生命在我裡面活著！</a:t>
            </a:r>
            <a:endParaRPr lang="en-AU" sz="4000" b="1" dirty="0"/>
          </a:p>
        </p:txBody>
      </p:sp>
      <p:sp>
        <p:nvSpPr>
          <p:cNvPr id="3" name="TextBox 2"/>
          <p:cNvSpPr txBox="1"/>
          <p:nvPr/>
        </p:nvSpPr>
        <p:spPr>
          <a:xfrm>
            <a:off x="0" y="1145631"/>
            <a:ext cx="9144000" cy="5016758"/>
          </a:xfrm>
          <a:prstGeom prst="rect">
            <a:avLst/>
          </a:prstGeom>
          <a:noFill/>
        </p:spPr>
        <p:txBody>
          <a:bodyPr wrap="square" rtlCol="0">
            <a:spAutoFit/>
          </a:bodyPr>
          <a:lstStyle/>
          <a:p>
            <a:r>
              <a:rPr lang="zh-CN" altLang="en-US" sz="4000" b="1" u="sng" dirty="0"/>
              <a:t>弗</a:t>
            </a:r>
            <a:r>
              <a:rPr lang="en-US" altLang="zh-CN" sz="4000" b="1" u="sng" dirty="0"/>
              <a:t>2:5-6 </a:t>
            </a:r>
            <a:r>
              <a:rPr lang="zh-CN" altLang="en-US" sz="4000" b="1" dirty="0"/>
              <a:t>我們死在罪惡過犯中的時候便叫我們與基督一同活過來</a:t>
            </a:r>
            <a:r>
              <a:rPr lang="zh-CN" altLang="en-US" sz="2400" b="1" dirty="0"/>
              <a:t>、</a:t>
            </a:r>
            <a:r>
              <a:rPr lang="zh-CN" altLang="en-US" sz="4000" b="1" dirty="0"/>
              <a:t>他又叫我們</a:t>
            </a:r>
            <a:endParaRPr lang="en-AU" altLang="zh-CN" sz="4000" b="1" dirty="0"/>
          </a:p>
          <a:p>
            <a:r>
              <a:rPr lang="zh-CN" altLang="en-US" sz="4000" b="1" dirty="0"/>
              <a:t>與基督一同升高</a:t>
            </a:r>
            <a:r>
              <a:rPr lang="zh-CN" altLang="en-US" sz="2800" b="1" dirty="0"/>
              <a:t>、</a:t>
            </a:r>
            <a:r>
              <a:rPr lang="zh-CN" altLang="en-US" sz="4000" b="1" dirty="0"/>
              <a:t>與他一同坐席</a:t>
            </a:r>
            <a:endParaRPr lang="en-AU" altLang="zh-CN" sz="4000" b="1" dirty="0"/>
          </a:p>
          <a:p>
            <a:endParaRPr lang="en-AU" altLang="zh-CN" sz="4000" b="1" dirty="0"/>
          </a:p>
          <a:p>
            <a:r>
              <a:rPr lang="zh-CN" altLang="en-US" sz="4000" b="1" u="sng" dirty="0"/>
              <a:t>加拉太書</a:t>
            </a:r>
            <a:r>
              <a:rPr lang="en-US" altLang="zh-TW" sz="4000" b="1" u="sng" dirty="0"/>
              <a:t>2:20</a:t>
            </a:r>
            <a:r>
              <a:rPr lang="zh-TW" altLang="en-US" sz="4000" b="1" dirty="0"/>
              <a:t> 我已經與基督同釘十字架</a:t>
            </a:r>
            <a:r>
              <a:rPr lang="en-AU" altLang="zh-TW" sz="4000" b="1" dirty="0"/>
              <a:t>,</a:t>
            </a:r>
            <a:r>
              <a:rPr lang="zh-TW" altLang="en-US" sz="4000" b="1" dirty="0"/>
              <a:t>現在活</a:t>
            </a:r>
            <a:r>
              <a:rPr lang="zh-CN" altLang="en-US" sz="4000" b="1" dirty="0"/>
              <a:t>著</a:t>
            </a:r>
            <a:r>
              <a:rPr lang="zh-TW" altLang="en-US" sz="4000" b="1" dirty="0"/>
              <a:t>的不再是我</a:t>
            </a:r>
            <a:r>
              <a:rPr lang="en-AU" altLang="zh-TW" sz="4000" b="1" dirty="0"/>
              <a:t>,</a:t>
            </a:r>
            <a:r>
              <a:rPr lang="zh-TW" altLang="en-US" sz="4000" b="1" dirty="0"/>
              <a:t>乃是基督在我裏面活</a:t>
            </a:r>
            <a:r>
              <a:rPr lang="zh-CN" altLang="en-US" sz="4000" b="1" dirty="0"/>
              <a:t>著</a:t>
            </a:r>
            <a:r>
              <a:rPr lang="en-AU" altLang="zh-TW" sz="4000" b="1" dirty="0"/>
              <a:t>;</a:t>
            </a:r>
            <a:r>
              <a:rPr lang="zh-TW" altLang="en-US" sz="4000" b="1" dirty="0"/>
              <a:t>並且我如今在肉身活</a:t>
            </a:r>
            <a:r>
              <a:rPr lang="zh-CN" altLang="en-US" sz="4000" b="1" dirty="0"/>
              <a:t>著</a:t>
            </a:r>
            <a:r>
              <a:rPr lang="zh-TW" altLang="en-US" sz="4000" b="1" dirty="0"/>
              <a:t>是因信</a:t>
            </a:r>
            <a:r>
              <a:rPr lang="zh-CN" altLang="en-US" sz="4000" b="1" dirty="0"/>
              <a:t>神</a:t>
            </a:r>
            <a:r>
              <a:rPr lang="zh-TW" altLang="en-US" sz="4000" b="1" dirty="0"/>
              <a:t>的兒子而活</a:t>
            </a:r>
            <a:r>
              <a:rPr lang="en-AU" altLang="zh-CN" sz="4000" b="1" dirty="0"/>
              <a:t>;</a:t>
            </a:r>
            <a:r>
              <a:rPr lang="zh-TW" altLang="en-US" sz="4000" b="1" dirty="0"/>
              <a:t>他是愛我</a:t>
            </a:r>
            <a:r>
              <a:rPr lang="en-AU" altLang="zh-TW" sz="4000" b="1" dirty="0"/>
              <a:t>,</a:t>
            </a:r>
            <a:r>
              <a:rPr lang="zh-TW" altLang="en-US" sz="4000" b="1" dirty="0"/>
              <a:t>為我捨己。</a:t>
            </a:r>
            <a:r>
              <a:rPr lang="en-AU" altLang="zh-CN" sz="4000" b="1" dirty="0"/>
              <a:t>	</a:t>
            </a:r>
          </a:p>
        </p:txBody>
      </p:sp>
    </p:spTree>
    <p:extLst>
      <p:ext uri="{BB962C8B-B14F-4D97-AF65-F5344CB8AC3E}">
        <p14:creationId xmlns:p14="http://schemas.microsoft.com/office/powerpoint/2010/main" val="357786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0047"/>
            <a:ext cx="9144000" cy="5016758"/>
          </a:xfrm>
          <a:prstGeom prst="rect">
            <a:avLst/>
          </a:prstGeom>
          <a:noFill/>
        </p:spPr>
        <p:txBody>
          <a:bodyPr wrap="square" rtlCol="0">
            <a:spAutoFit/>
          </a:bodyPr>
          <a:lstStyle/>
          <a:p>
            <a:r>
              <a:rPr lang="zh-CN" altLang="en-US" sz="4000" b="1" dirty="0"/>
              <a:t>基督徒若以被聖靈重生</a:t>
            </a:r>
            <a:r>
              <a:rPr lang="zh-CN" altLang="en-US" sz="2400" b="1" dirty="0"/>
              <a:t>、</a:t>
            </a:r>
            <a:r>
              <a:rPr lang="zh-CN" altLang="en-US" sz="4000" b="1" dirty="0"/>
              <a:t>從死裡復活的新生命見證基督的復活</a:t>
            </a:r>
            <a:r>
              <a:rPr lang="en-AU" altLang="zh-CN" sz="4000" b="1" dirty="0"/>
              <a:t>,</a:t>
            </a:r>
            <a:r>
              <a:rPr lang="zh-CN" altLang="en-US" sz="4000" b="1" dirty="0"/>
              <a:t>那麼在任何地方</a:t>
            </a:r>
            <a:r>
              <a:rPr lang="zh-CN" altLang="en-US" sz="2400" b="1" dirty="0"/>
              <a:t>、</a:t>
            </a:r>
            <a:r>
              <a:rPr lang="zh-CN" altLang="en-US" sz="4000" b="1" dirty="0"/>
              <a:t>任何時候都是一位宣教士！</a:t>
            </a:r>
            <a:endParaRPr lang="en-AU" altLang="zh-CN" sz="4000" b="1" dirty="0"/>
          </a:p>
          <a:p>
            <a:endParaRPr lang="en-AU" sz="4000" b="1" dirty="0"/>
          </a:p>
          <a:p>
            <a:r>
              <a:rPr lang="zh-CN" altLang="en-US" sz="4000" b="1" dirty="0"/>
              <a:t>在家庭的宣教士</a:t>
            </a:r>
            <a:r>
              <a:rPr lang="en-US" altLang="zh-CN" sz="4000" b="1" dirty="0"/>
              <a:t>-</a:t>
            </a:r>
            <a:r>
              <a:rPr lang="zh-CN" altLang="en-US" sz="4000" b="1" dirty="0"/>
              <a:t>夫妻親子</a:t>
            </a:r>
            <a:endParaRPr lang="en-AU" altLang="zh-CN" sz="4000" b="1" dirty="0"/>
          </a:p>
          <a:p>
            <a:r>
              <a:rPr lang="zh-CN" altLang="en-US" sz="4000" b="1" dirty="0"/>
              <a:t>在職場的宣教士</a:t>
            </a:r>
            <a:r>
              <a:rPr lang="en-US" altLang="zh-CN" sz="4000" b="1" dirty="0"/>
              <a:t>-</a:t>
            </a:r>
            <a:r>
              <a:rPr lang="zh-CN" altLang="en-US" sz="4000" b="1" dirty="0"/>
              <a:t>師生同事 長官部屬</a:t>
            </a:r>
            <a:endParaRPr lang="en-AU" altLang="zh-CN" sz="4000" b="1" dirty="0"/>
          </a:p>
          <a:p>
            <a:r>
              <a:rPr lang="zh-CN" altLang="en-US" sz="4000" b="1" dirty="0"/>
              <a:t>在本地的宣教士</a:t>
            </a:r>
            <a:r>
              <a:rPr lang="en-US" altLang="zh-CN" sz="4000" b="1" dirty="0"/>
              <a:t>-</a:t>
            </a:r>
            <a:r>
              <a:rPr lang="zh-CN" altLang="en-US" sz="4000" b="1" dirty="0"/>
              <a:t>澳洲鄉鎮</a:t>
            </a:r>
            <a:r>
              <a:rPr lang="en-US" altLang="zh-CN" sz="4000" b="1" dirty="0"/>
              <a:t> </a:t>
            </a:r>
            <a:r>
              <a:rPr lang="zh-CN" altLang="en-US" sz="4000" b="1" dirty="0"/>
              <a:t>特殊群體</a:t>
            </a:r>
            <a:endParaRPr lang="en-AU" altLang="zh-CN" sz="4000" b="1" dirty="0"/>
          </a:p>
          <a:p>
            <a:r>
              <a:rPr lang="zh-CN" altLang="en-US" sz="4000" b="1" dirty="0"/>
              <a:t>到海外的宣教士</a:t>
            </a:r>
            <a:r>
              <a:rPr lang="en-US" altLang="zh-CN" sz="4000" b="1" dirty="0"/>
              <a:t>-</a:t>
            </a:r>
            <a:r>
              <a:rPr lang="zh-CN" altLang="en-US" sz="4000" b="1" dirty="0"/>
              <a:t>代禱奉獻</a:t>
            </a:r>
            <a:r>
              <a:rPr lang="en-US" altLang="zh-CN" sz="4000" b="1" dirty="0"/>
              <a:t> </a:t>
            </a:r>
            <a:r>
              <a:rPr lang="zh-CN" altLang="en-US" sz="4000" b="1" dirty="0"/>
              <a:t>短宣長宣</a:t>
            </a:r>
            <a:endParaRPr lang="en-AU" sz="4000" b="1" dirty="0"/>
          </a:p>
        </p:txBody>
      </p:sp>
      <p:sp>
        <p:nvSpPr>
          <p:cNvPr id="3" name="TextBox 2"/>
          <p:cNvSpPr txBox="1"/>
          <p:nvPr/>
        </p:nvSpPr>
        <p:spPr>
          <a:xfrm>
            <a:off x="0" y="78706"/>
            <a:ext cx="9144000" cy="769441"/>
          </a:xfrm>
          <a:prstGeom prst="rect">
            <a:avLst/>
          </a:prstGeom>
          <a:noFill/>
        </p:spPr>
        <p:txBody>
          <a:bodyPr wrap="square" rtlCol="0">
            <a:spAutoFit/>
          </a:bodyPr>
          <a:lstStyle/>
          <a:p>
            <a:pPr algn="ctr"/>
            <a:r>
              <a:rPr lang="zh-CN" altLang="en-US" sz="4400" b="1" dirty="0"/>
              <a:t>在哪裡傳救世的道？</a:t>
            </a:r>
            <a:endParaRPr lang="en-AU" sz="4400" b="1" dirty="0"/>
          </a:p>
        </p:txBody>
      </p:sp>
    </p:spTree>
    <p:extLst>
      <p:ext uri="{BB962C8B-B14F-4D97-AF65-F5344CB8AC3E}">
        <p14:creationId xmlns:p14="http://schemas.microsoft.com/office/powerpoint/2010/main" val="4173205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1718</Words>
  <Application>Microsoft Office PowerPoint</Application>
  <PresentationFormat>On-screen Show (4:3)</PresentationFormat>
  <Paragraphs>81</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神的話與宣教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神的話與宣教</dc:title>
  <dc:creator>RH</dc:creator>
  <cp:lastModifiedBy>Admin</cp:lastModifiedBy>
  <cp:revision>67</cp:revision>
  <dcterms:created xsi:type="dcterms:W3CDTF">2016-07-08T05:23:11Z</dcterms:created>
  <dcterms:modified xsi:type="dcterms:W3CDTF">2016-07-11T11:01:55Z</dcterms:modified>
</cp:coreProperties>
</file>